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14"/>
  </p:notesMasterIdLst>
  <p:sldIdLst>
    <p:sldId id="256" r:id="rId2"/>
    <p:sldId id="257" r:id="rId3"/>
    <p:sldId id="748" r:id="rId4"/>
    <p:sldId id="745" r:id="rId5"/>
    <p:sldId id="746" r:id="rId6"/>
    <p:sldId id="736" r:id="rId7"/>
    <p:sldId id="737" r:id="rId8"/>
    <p:sldId id="738" r:id="rId9"/>
    <p:sldId id="739" r:id="rId10"/>
    <p:sldId id="740" r:id="rId11"/>
    <p:sldId id="751" r:id="rId12"/>
    <p:sldId id="752" r:id="rId13"/>
    <p:sldId id="753" r:id="rId14"/>
    <p:sldId id="755" r:id="rId15"/>
    <p:sldId id="756" r:id="rId16"/>
    <p:sldId id="749" r:id="rId17"/>
    <p:sldId id="741" r:id="rId18"/>
    <p:sldId id="742" r:id="rId19"/>
    <p:sldId id="743" r:id="rId20"/>
    <p:sldId id="744" r:id="rId21"/>
    <p:sldId id="465" r:id="rId22"/>
    <p:sldId id="466" r:id="rId23"/>
    <p:sldId id="467" r:id="rId24"/>
    <p:sldId id="468" r:id="rId25"/>
    <p:sldId id="469" r:id="rId26"/>
    <p:sldId id="258" r:id="rId27"/>
    <p:sldId id="259" r:id="rId28"/>
    <p:sldId id="260" r:id="rId29"/>
    <p:sldId id="261" r:id="rId30"/>
    <p:sldId id="267" r:id="rId31"/>
    <p:sldId id="262" r:id="rId32"/>
    <p:sldId id="296" r:id="rId33"/>
    <p:sldId id="295" r:id="rId34"/>
    <p:sldId id="297" r:id="rId35"/>
    <p:sldId id="463" r:id="rId36"/>
    <p:sldId id="263" r:id="rId37"/>
    <p:sldId id="264" r:id="rId38"/>
    <p:sldId id="449" r:id="rId39"/>
    <p:sldId id="451" r:id="rId40"/>
    <p:sldId id="301" r:id="rId41"/>
    <p:sldId id="453" r:id="rId42"/>
    <p:sldId id="298" r:id="rId43"/>
    <p:sldId id="299" r:id="rId44"/>
    <p:sldId id="300"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325" r:id="rId73"/>
    <p:sldId id="454" r:id="rId74"/>
    <p:sldId id="455" r:id="rId75"/>
    <p:sldId id="305" r:id="rId76"/>
    <p:sldId id="456" r:id="rId77"/>
    <p:sldId id="457" r:id="rId78"/>
    <p:sldId id="458" r:id="rId79"/>
    <p:sldId id="459" r:id="rId80"/>
    <p:sldId id="460" r:id="rId81"/>
    <p:sldId id="317" r:id="rId82"/>
    <p:sldId id="461" r:id="rId83"/>
    <p:sldId id="358" r:id="rId84"/>
    <p:sldId id="335" r:id="rId85"/>
    <p:sldId id="361" r:id="rId86"/>
    <p:sldId id="350" r:id="rId87"/>
    <p:sldId id="384" r:id="rId88"/>
    <p:sldId id="373" r:id="rId89"/>
    <p:sldId id="380" r:id="rId90"/>
    <p:sldId id="379" r:id="rId91"/>
    <p:sldId id="381" r:id="rId92"/>
    <p:sldId id="383" r:id="rId93"/>
    <p:sldId id="386" r:id="rId94"/>
    <p:sldId id="387" r:id="rId95"/>
    <p:sldId id="385" r:id="rId96"/>
    <p:sldId id="372" r:id="rId97"/>
    <p:sldId id="330" r:id="rId98"/>
    <p:sldId id="349" r:id="rId99"/>
    <p:sldId id="462" r:id="rId100"/>
    <p:sldId id="563" r:id="rId101"/>
    <p:sldId id="732" r:id="rId102"/>
    <p:sldId id="733" r:id="rId103"/>
    <p:sldId id="734" r:id="rId104"/>
    <p:sldId id="735" r:id="rId105"/>
    <p:sldId id="698" r:id="rId106"/>
    <p:sldId id="697" r:id="rId107"/>
    <p:sldId id="696" r:id="rId108"/>
    <p:sldId id="692" r:id="rId109"/>
    <p:sldId id="694" r:id="rId110"/>
    <p:sldId id="695" r:id="rId111"/>
    <p:sldId id="729" r:id="rId112"/>
    <p:sldId id="543" r:id="rId11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7983A1C-2CAC-8C49-A23E-E43773AFA8DD}">
          <p14:sldIdLst>
            <p14:sldId id="256"/>
            <p14:sldId id="257"/>
            <p14:sldId id="748"/>
            <p14:sldId id="745"/>
            <p14:sldId id="746"/>
            <p14:sldId id="736"/>
            <p14:sldId id="737"/>
            <p14:sldId id="738"/>
            <p14:sldId id="739"/>
            <p14:sldId id="740"/>
            <p14:sldId id="751"/>
            <p14:sldId id="752"/>
            <p14:sldId id="753"/>
            <p14:sldId id="755"/>
            <p14:sldId id="756"/>
            <p14:sldId id="749"/>
            <p14:sldId id="741"/>
            <p14:sldId id="742"/>
            <p14:sldId id="743"/>
            <p14:sldId id="744"/>
            <p14:sldId id="465"/>
            <p14:sldId id="466"/>
            <p14:sldId id="467"/>
            <p14:sldId id="468"/>
            <p14:sldId id="469"/>
            <p14:sldId id="258"/>
            <p14:sldId id="259"/>
            <p14:sldId id="260"/>
            <p14:sldId id="261"/>
            <p14:sldId id="267"/>
            <p14:sldId id="262"/>
            <p14:sldId id="296"/>
            <p14:sldId id="295"/>
            <p14:sldId id="297"/>
            <p14:sldId id="463"/>
            <p14:sldId id="263"/>
            <p14:sldId id="264"/>
            <p14:sldId id="449"/>
            <p14:sldId id="451"/>
            <p14:sldId id="301"/>
            <p14:sldId id="453"/>
            <p14:sldId id="298"/>
            <p14:sldId id="299"/>
            <p14:sldId id="300"/>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325"/>
            <p14:sldId id="454"/>
            <p14:sldId id="455"/>
            <p14:sldId id="305"/>
            <p14:sldId id="456"/>
            <p14:sldId id="457"/>
            <p14:sldId id="458"/>
            <p14:sldId id="459"/>
            <p14:sldId id="460"/>
            <p14:sldId id="317"/>
            <p14:sldId id="461"/>
            <p14:sldId id="358"/>
            <p14:sldId id="335"/>
            <p14:sldId id="361"/>
            <p14:sldId id="350"/>
            <p14:sldId id="384"/>
            <p14:sldId id="373"/>
            <p14:sldId id="380"/>
            <p14:sldId id="379"/>
            <p14:sldId id="381"/>
            <p14:sldId id="383"/>
            <p14:sldId id="386"/>
            <p14:sldId id="387"/>
            <p14:sldId id="385"/>
            <p14:sldId id="372"/>
            <p14:sldId id="330"/>
            <p14:sldId id="349"/>
            <p14:sldId id="462"/>
            <p14:sldId id="563"/>
            <p14:sldId id="732"/>
            <p14:sldId id="733"/>
            <p14:sldId id="734"/>
            <p14:sldId id="735"/>
            <p14:sldId id="698"/>
            <p14:sldId id="697"/>
            <p14:sldId id="696"/>
            <p14:sldId id="692"/>
            <p14:sldId id="694"/>
            <p14:sldId id="695"/>
            <p14:sldId id="729"/>
            <p14:sldId id="543"/>
          </p14:sldIdLst>
        </p14:section>
      </p14:sectionLst>
    </p:ex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41D65-08C8-498D-ACF1-0FA0B6134859}">
  <a:tblStyle styleId="{BD641D65-08C8-498D-ACF1-0FA0B613485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79427"/>
  </p:normalViewPr>
  <p:slideViewPr>
    <p:cSldViewPr snapToGrid="0" snapToObjects="1" showGuides="1">
      <p:cViewPr varScale="1">
        <p:scale>
          <a:sx n="101" d="100"/>
          <a:sy n="101" d="100"/>
        </p:scale>
        <p:origin x="2520" y="-4216"/>
      </p:cViewPr>
      <p:guideLst>
        <p:guide orient="horz" pos="2160"/>
        <p:guide pos="285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36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スライド イメージ プレースホルダ 1"/>
          <p:cNvSpPr>
            <a:spLocks noGrp="1" noRot="1" noChangeAspect="1" noTextEdit="1"/>
          </p:cNvSpPr>
          <p:nvPr>
            <p:ph type="sldImg"/>
          </p:nvPr>
        </p:nvSpPr>
        <p:spPr>
          <a:ln/>
        </p:spPr>
      </p:sp>
      <p:sp>
        <p:nvSpPr>
          <p:cNvPr id="206851" name="ノート プレースホル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en-US"/>
          </a:p>
        </p:txBody>
      </p:sp>
      <p:sp>
        <p:nvSpPr>
          <p:cNvPr id="206852" name="スライド番号プレースホル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096D6A2F-18A1-497E-ADBF-03AA3E51EA9A}" type="slidenum">
              <a:rPr lang="ja-JP" altLang="en-US" smtClean="0">
                <a:solidFill>
                  <a:srgbClr val="000000"/>
                </a:solidFill>
              </a:rPr>
              <a:pPr eaLnBrk="1" hangingPunct="1"/>
              <a:t>17</a:t>
            </a:fld>
            <a:endParaRPr lang="ja-JP" altLang="en-US">
              <a:solidFill>
                <a:srgbClr val="000000"/>
              </a:solidFill>
            </a:endParaRPr>
          </a:p>
        </p:txBody>
      </p:sp>
    </p:spTree>
    <p:extLst>
      <p:ext uri="{BB962C8B-B14F-4D97-AF65-F5344CB8AC3E}">
        <p14:creationId xmlns:p14="http://schemas.microsoft.com/office/powerpoint/2010/main" val="95045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本日は機能ハンフリーと構造ＯＣＴでの緑内障進行判定、次に機能と構造から推定する神経節細胞数の推定と診断力、最後に我々の施設で行った神経節細胞数推定とＭＤ，　ＶＦＩの比較検討の流れでお話させていただきます。</a:t>
            </a:r>
            <a:endParaRPr sz="1200" b="0" i="0" u="none" strike="noStrike" cap="none">
              <a:solidFill>
                <a:schemeClr val="dk1"/>
              </a:solidFill>
              <a:latin typeface="Calibri"/>
              <a:ea typeface="Calibri"/>
              <a:cs typeface="Calibri"/>
              <a:sym typeface="Calibri"/>
            </a:endParaRPr>
          </a:p>
        </p:txBody>
      </p:sp>
      <p:sp>
        <p:nvSpPr>
          <p:cNvPr id="96" name="Google Shape;96;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11" name="Google Shape;111;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a:t>有名な</a:t>
            </a:r>
            <a:r>
              <a:rPr lang="ja-JP" sz="1200" b="0" i="0" u="none" strike="noStrike" cap="none">
                <a:solidFill>
                  <a:schemeClr val="dk1"/>
                </a:solidFill>
                <a:latin typeface="Calibri"/>
                <a:ea typeface="Calibri"/>
                <a:cs typeface="Calibri"/>
                <a:sym typeface="Calibri"/>
              </a:rPr>
              <a:t>ワインレブらの緑内障の</a:t>
            </a:r>
            <a:r>
              <a:rPr lang="ja-JP"/>
              <a:t>コンティニウム</a:t>
            </a:r>
            <a:r>
              <a:rPr lang="ja-JP" sz="1200" b="0" i="0" u="none" strike="noStrike" cap="none">
                <a:solidFill>
                  <a:schemeClr val="dk1"/>
                </a:solidFill>
                <a:latin typeface="Calibri"/>
                <a:ea typeface="Calibri"/>
                <a:cs typeface="Calibri"/>
                <a:sym typeface="Calibri"/>
              </a:rPr>
              <a:t>です。</a:t>
            </a:r>
            <a:r>
              <a:rPr lang="ja-JP"/>
              <a:t>緑内障においては、</a:t>
            </a:r>
            <a:r>
              <a:rPr lang="ja-JP" sz="1200" b="0" i="0" u="none" strike="noStrike" cap="none">
                <a:solidFill>
                  <a:schemeClr val="dk1"/>
                </a:solidFill>
                <a:latin typeface="Calibri"/>
                <a:ea typeface="Calibri"/>
                <a:cs typeface="Calibri"/>
                <a:sym typeface="Calibri"/>
              </a:rPr>
              <a:t>まず最初に網膜神経節細胞死や軸索の欠損などが起こります。この時期は構造的にも機能的にもまだ検出が不可能な時期です。次に網膜神経節細胞層の変化が起こり検眼鏡やＯＣＴなどで検出可能となります。最後に機能障害として視野の変化が検出されるようになり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前視野緑内障ＰＰＧは、無症候な疾患と機能障害の間に存在すると考えられています。また、視野の変化がみられた時点では、すでに網膜神経節細胞の約25-35％が障害されていることが報告されており緑内障の早期発見が重要となります。</a:t>
            </a:r>
            <a:endParaRPr sz="1200" b="0" i="0" u="none" strike="noStrike" cap="none">
              <a:solidFill>
                <a:schemeClr val="dk1"/>
              </a:solidFill>
              <a:latin typeface="Calibri"/>
              <a:ea typeface="Calibri"/>
              <a:cs typeface="Calibri"/>
              <a:sym typeface="Calibri"/>
            </a:endParaRPr>
          </a:p>
        </p:txBody>
      </p:sp>
      <p:sp>
        <p:nvSpPr>
          <p:cNvPr id="127" name="Google Shape;12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現在</a:t>
            </a:r>
            <a:r>
              <a:rPr lang="ja-JP" sz="1200" b="0" i="0" u="none" strike="noStrike" cap="none">
                <a:solidFill>
                  <a:schemeClr val="dk1"/>
                </a:solidFill>
                <a:latin typeface="Calibri"/>
                <a:ea typeface="Calibri"/>
                <a:cs typeface="Calibri"/>
                <a:sym typeface="Calibri"/>
              </a:rPr>
              <a:t>緑内障の検査としては、一般的に眼底検査に加えてハンフリー静的視野計やＯＣＴを行います。機能の検査</a:t>
            </a:r>
            <a:r>
              <a:rPr lang="ja-JP" altLang="en-US" sz="1200" b="0" i="0" u="none" strike="noStrike" cap="none">
                <a:solidFill>
                  <a:schemeClr val="dk1"/>
                </a:solidFill>
                <a:latin typeface="Calibri"/>
                <a:ea typeface="Calibri"/>
                <a:cs typeface="Calibri"/>
                <a:sym typeface="Calibri"/>
              </a:rPr>
              <a:t>を静的視野検査</a:t>
            </a:r>
            <a:r>
              <a:rPr lang="ja-JP" sz="1200" b="0" i="0" u="none" strike="noStrike" cap="none">
                <a:solidFill>
                  <a:schemeClr val="dk1"/>
                </a:solidFill>
                <a:latin typeface="Calibri"/>
                <a:ea typeface="Calibri"/>
                <a:cs typeface="Calibri"/>
                <a:sym typeface="Calibri"/>
              </a:rPr>
              <a:t>、構造の検査をＯＣＴで行います。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スライドは横軸がMD値で縦軸は乳頭周囲網膜神経線維層厚（RNFLT）を表しています。早期ではMD値の変化に対して網膜神経線維層厚の変化が非常に大きく、逆に中期以降ではMD値の変化に対して網膜神経線維層厚の減少が緩やかになります。つまり☆OCTは早期の変化の検出には優れているものの、中期以降では変化を検出しにくいことになり☆ハンフリーが優位となります☆</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そのためOCTと視野それぞれの結果を病期に応じてどのように関連づけて評価するかが問題になります。</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22" name="Google Shape;222;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ハンフリー用いた進行評価ではMD値やVFIなどで評価を行います。</a:t>
            </a:r>
            <a:endParaRPr sz="1200" b="0" i="0" u="none" strike="noStrike" cap="none">
              <a:solidFill>
                <a:schemeClr val="dk1"/>
              </a:solidFill>
              <a:latin typeface="Calibri"/>
              <a:ea typeface="Calibri"/>
              <a:cs typeface="Calibri"/>
              <a:sym typeface="Calibri"/>
            </a:endParaRPr>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あらかじめベースラインから の視野進行の基準値を定め，その値を超えた際に視野悪 化と判定する方法でです。</a:t>
            </a:r>
            <a:endParaRPr lang="en-US" altLang="ja-JP" dirty="0"/>
          </a:p>
          <a:p>
            <a:r>
              <a:rPr lang="ja-JP" altLang="en-US"/>
              <a:t>判定がわかりやすく診 断が鋭敏であるが，大きな外れ値があった場合は過剰な 判定をしてしまう危険性があり，再現性の確認が必要です。</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32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879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a:t>
            </a:r>
            <a:r>
              <a:rPr lang="ja-JP" altLang="en-US"/>
              <a:t>スロープや</a:t>
            </a:r>
            <a:r>
              <a:rPr lang="en-US" altLang="ja-JP" dirty="0"/>
              <a:t>VFI</a:t>
            </a:r>
            <a:r>
              <a:rPr lang="ja-JP" altLang="en-US"/>
              <a:t>スロープなどがある （図</a:t>
            </a:r>
            <a:r>
              <a:rPr lang="en-US" altLang="ja-JP" dirty="0"/>
              <a:t>2</a:t>
            </a:r>
            <a:r>
              <a:rPr lang="ja-JP" altLang="en-US"/>
              <a:t>）．イベント解析に比べて外れ値の影響を受けにく く変動に強い．ただし，統計解析が可能となる検査回数 が必要で，評価を下すまでにある程度の検査回数や経過 観察期間が必要となる</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33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821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緑内障は、視野の変化に関連する視神経乳頭（ONH）および網膜神経線維層（RNFL）の構造的変化を特徴とし</a:t>
            </a:r>
            <a:r>
              <a:rPr lang="ja-JP" altLang="en-US" sz="1200" b="0" i="0" u="none" strike="noStrike" cap="none">
                <a:solidFill>
                  <a:schemeClr val="dk1"/>
                </a:solidFill>
                <a:latin typeface="Calibri"/>
                <a:ea typeface="Calibri"/>
                <a:cs typeface="Calibri"/>
                <a:sym typeface="Calibri"/>
              </a:rPr>
              <a:t>、</a:t>
            </a:r>
            <a:r>
              <a:rPr lang="ja-JP" sz="1200" b="0" i="0" u="none" strike="noStrike" cap="none">
                <a:solidFill>
                  <a:schemeClr val="dk1"/>
                </a:solidFill>
                <a:latin typeface="Calibri"/>
                <a:ea typeface="Calibri"/>
                <a:cs typeface="Calibri"/>
                <a:sym typeface="Calibri"/>
              </a:rPr>
              <a:t>網膜神経節細胞が選択的に障害される疾患です。</a:t>
            </a:r>
            <a:endParaRPr dirty="0"/>
          </a:p>
        </p:txBody>
      </p:sp>
      <p:sp>
        <p:nvSpPr>
          <p:cNvPr id="86" name="Google Shape;86;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関連性の強 い測定点ごとにグループ分けして解析する評価法</a:t>
            </a:r>
            <a:endParaRPr lang="en-US" altLang="ja-JP" dirty="0"/>
          </a:p>
          <a:p>
            <a:r>
              <a:rPr lang="en-US" dirty="0"/>
              <a:t>MD</a:t>
            </a:r>
            <a:r>
              <a:rPr lang="ja-JP" altLang="en-US"/>
              <a:t>スロープで苦手とされていた局所的な視野進行 に対応でき，神経線維の走行に沿うことによって緑内障 に特化した進行評価を行えると考えられている</a:t>
            </a:r>
            <a:r>
              <a:rPr lang="en-US" altLang="ja-JP" dirty="0"/>
              <a:t>2</a:t>
            </a:r>
            <a:r>
              <a:rPr lang="ja-JP" altLang="en-US"/>
              <a:t>＞．</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34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5091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MD値とVFIでは算出方法が異なっています。MD値は実測値の平均から算出されるため、白内障などの影響をうけます。VFIはパターン偏差から算出し中心部に重み付けをして残存視野を％表示することで緑内障の重症度を評価してい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全体的な視野障害の進行速度や傾向をMDスロープやVFIスロープを用いて評価されています。</a:t>
            </a:r>
            <a:endParaRPr sz="1200" b="0" i="0" u="none" strike="noStrike" cap="none">
              <a:solidFill>
                <a:schemeClr val="dk1"/>
              </a:solidFill>
              <a:latin typeface="Calibri"/>
              <a:ea typeface="Calibri"/>
              <a:cs typeface="Calibri"/>
              <a:sym typeface="Calibri"/>
            </a:endParaRPr>
          </a:p>
        </p:txBody>
      </p:sp>
      <p:sp>
        <p:nvSpPr>
          <p:cNvPr id="181" name="Google Shape;18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ＯＣＴをもちいた緑内障評価には視神経乳頭解析やデビエーションマップなどがあります。</a:t>
            </a:r>
            <a:endParaRPr sz="1200" b="0" i="0" u="none" strike="noStrike" cap="none">
              <a:solidFill>
                <a:schemeClr val="dk1"/>
              </a:solidFill>
              <a:latin typeface="Calibri"/>
              <a:ea typeface="Calibri"/>
              <a:cs typeface="Calibri"/>
              <a:sym typeface="Calibri"/>
            </a:endParaRPr>
          </a:p>
        </p:txBody>
      </p:sp>
      <p:sp>
        <p:nvSpPr>
          <p:cNvPr id="191" name="Google Shape;19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34" name="Google Shape;23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そこで機能と構造を一つのものとして評価できないか？</a:t>
            </a:r>
            <a:endParaRPr sz="1200" b="0" i="0" u="none" strike="noStrike" cap="none">
              <a:solidFill>
                <a:schemeClr val="dk1"/>
              </a:solidFill>
              <a:latin typeface="Calibri"/>
              <a:ea typeface="Calibri"/>
              <a:cs typeface="Calibri"/>
              <a:sym typeface="Calibri"/>
            </a:endParaRPr>
          </a:p>
        </p:txBody>
      </p:sp>
      <p:sp>
        <p:nvSpPr>
          <p:cNvPr id="250" name="Google Shape;25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緑内障は網膜神経節細胞の障害と考え、構造面はＯＣＴと機能面はＨＦＡから網膜神経節細胞数の推定されました。この両方を用いて</a:t>
            </a:r>
            <a:endParaRPr sz="1200" b="0" i="0" u="none" strike="noStrike" cap="none">
              <a:solidFill>
                <a:schemeClr val="dk1"/>
              </a:solidFill>
              <a:latin typeface="Calibri"/>
              <a:ea typeface="Calibri"/>
              <a:cs typeface="Calibri"/>
              <a:sym typeface="Calibri"/>
            </a:endParaRPr>
          </a:p>
        </p:txBody>
      </p:sp>
      <p:sp>
        <p:nvSpPr>
          <p:cNvPr id="259" name="Google Shape;25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サンディエゴ大学の眼科グループからOCTとハンフリーから推定されるRGC数を疾患の重症度ＭＤ値に応じて早期はOCT, 後期はハンフリーに重み付けした網膜神経節細胞数推定wrgcが提案されました。ＯＣＴからの網膜神経節細胞数の推定値は平均ＲＮＦＬ厚と年齢、ＭＤ値により算出されます。ハンフリーからの推定値は視野の実測値と中心窩からの偏心度から算出されます。</a:t>
            </a:r>
            <a:endParaRPr sz="14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268" name="Google Shape;26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94" name="Google Shape;294;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2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アンドルーらの報告ですが、網膜神経節細胞数wRGCの変化がハンフリーの変化に先行した例をお示しします。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54歳から６5歳まで、視野検査では正常範囲にとどまっていましたが、65歳時に網膜神経節細胞（RGC）数を推定すると約70万で、正常と比較してすでに網膜神経節細胞が29％が減少していたことをみとめられました。視野の変化が起こる前から網膜神経節細胞が減少しているということが示されています。</a:t>
            </a:r>
            <a:endParaRPr sz="1200" b="0" i="0" u="none" strike="noStrike" cap="none">
              <a:solidFill>
                <a:schemeClr val="dk1"/>
              </a:solidFill>
              <a:latin typeface="Calibri"/>
              <a:ea typeface="Calibri"/>
              <a:cs typeface="Calibri"/>
              <a:sym typeface="Calibri"/>
            </a:endParaRPr>
          </a:p>
        </p:txBody>
      </p:sp>
      <p:sp>
        <p:nvSpPr>
          <p:cNvPr id="310" name="Google Shape;31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wRGCの診断力としてROC曲線を用いて検討した報告です。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AUCはふるい分けをする能力で1が最高です。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左の図が緑内障群全病期で、cpRNFLも0.92と高いですがwRGCは0.98と最も良好です。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右がＭＤ値が－6Ｄ以上の早期で、wRGCが0.97と最も良好で, wRGCがcpRNFLT,MD値の単独よりも診断力が高いことがわかります。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19" name="Google Shape;31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現在</a:t>
            </a:r>
            <a:r>
              <a:rPr lang="ja-JP" sz="1200" b="0" i="0" u="none" strike="noStrike" cap="none">
                <a:solidFill>
                  <a:schemeClr val="dk1"/>
                </a:solidFill>
                <a:latin typeface="Calibri"/>
                <a:ea typeface="Calibri"/>
                <a:cs typeface="Calibri"/>
                <a:sym typeface="Calibri"/>
              </a:rPr>
              <a:t>緑内障の検査としては、一般的に眼底検査に加えてハンフリー静的視野計やＯＣＴを行います。機能の検査</a:t>
            </a:r>
            <a:r>
              <a:rPr lang="ja-JP" altLang="en-US" sz="1200" b="0" i="0" u="none" strike="noStrike" cap="none">
                <a:solidFill>
                  <a:schemeClr val="dk1"/>
                </a:solidFill>
                <a:latin typeface="Calibri"/>
                <a:ea typeface="Calibri"/>
                <a:cs typeface="Calibri"/>
                <a:sym typeface="Calibri"/>
              </a:rPr>
              <a:t>を静的視野検査</a:t>
            </a:r>
            <a:r>
              <a:rPr lang="ja-JP" sz="1200" b="0" i="0" u="none" strike="noStrike" cap="none">
                <a:solidFill>
                  <a:schemeClr val="dk1"/>
                </a:solidFill>
                <a:latin typeface="Calibri"/>
                <a:ea typeface="Calibri"/>
                <a:cs typeface="Calibri"/>
                <a:sym typeface="Calibri"/>
              </a:rPr>
              <a:t>、構造の検査をＯＣＴで行います。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507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こちらは緑内障病型を高眼圧緑内障、正常眼圧緑内障に分けて検討を行っています。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高眼圧緑内障ではwRGCが0.983で正常眼圧緑内障ではwRGCが0.992とAUCが高眼圧緑内障および正常眼圧緑内障の両方においてwRGCが最も高いという同様の結果でした。</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正常眼圧が多い日本の病型分布でもwRGCが有用であると考えられます。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MA　レーザースペックルフローメトリーにより計測された視神経エリアの微小循環スコア</a:t>
            </a:r>
            <a:endParaRPr sz="1200" b="0" i="0" u="none" strike="noStrike" cap="none">
              <a:solidFill>
                <a:schemeClr val="dk1"/>
              </a:solidFill>
              <a:latin typeface="Calibri"/>
              <a:ea typeface="Calibri"/>
              <a:cs typeface="Calibri"/>
              <a:sym typeface="Calibri"/>
            </a:endParaRPr>
          </a:p>
        </p:txBody>
      </p:sp>
      <p:sp>
        <p:nvSpPr>
          <p:cNvPr id="341" name="Google Shape;34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65" name="Google Shape;36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Arial"/>
                <a:ea typeface="Arial"/>
                <a:cs typeface="Arial"/>
                <a:sym typeface="Arial"/>
              </a:rPr>
              <a:t>ここからは我々の施設で行った網膜神経節細胞数(wRGC)とMD値･VFIとの関連性について検討しましたのでお話しさせていただきます</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80" name="Google Shape;380;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Calibri"/>
              <a:buNone/>
            </a:pPr>
            <a:r>
              <a:rPr lang="ja-JP" sz="1050" b="0" i="0" u="none" strike="noStrike" cap="none">
                <a:solidFill>
                  <a:schemeClr val="dk1"/>
                </a:solidFill>
                <a:latin typeface="Calibri"/>
                <a:ea typeface="Calibri"/>
                <a:cs typeface="Calibri"/>
                <a:sym typeface="Calibri"/>
              </a:rPr>
              <a:t>2009年9月から2015年7月までに慈恵医大附属病院緑内障専門外来を受診した345例661眼のうちハンフリーの信頼性指標を満たす330例572眼です。開放隅角緑内障、正常眼圧緑内障を対象としました。開放隅角緑内障が295眼、正常眼圧緑内障が277眼でした★</a:t>
            </a:r>
            <a:endParaRPr sz="1050" b="0" i="0" u="none" strike="noStrike" cap="none">
              <a:solidFill>
                <a:schemeClr val="dk1"/>
              </a:solidFill>
              <a:latin typeface="Calibri"/>
              <a:ea typeface="Calibri"/>
              <a:cs typeface="Calibri"/>
              <a:sym typeface="Calibri"/>
            </a:endParaRPr>
          </a:p>
        </p:txBody>
      </p:sp>
      <p:sp>
        <p:nvSpPr>
          <p:cNvPr id="386" name="Google Shape;386;p2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63"/>
              <a:buFont typeface="Calibri"/>
              <a:buNone/>
            </a:pPr>
            <a:r>
              <a:rPr lang="ja-JP" sz="1050" b="0" i="0" u="none" strike="noStrike" cap="none">
                <a:solidFill>
                  <a:schemeClr val="dk1"/>
                </a:solidFill>
                <a:latin typeface="Calibri"/>
                <a:ea typeface="Calibri"/>
                <a:cs typeface="Calibri"/>
                <a:sym typeface="Calibri"/>
              </a:rPr>
              <a:t>対象の2群間で平均年齢とVFIに有意差は認められましたが、それ以外では、有意差はありませんでした★</a:t>
            </a:r>
            <a:endParaRPr/>
          </a:p>
        </p:txBody>
      </p:sp>
      <p:sp>
        <p:nvSpPr>
          <p:cNvPr id="402" name="Google Shape;402;p28: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
        <p:nvSpPr>
          <p:cNvPr id="403" name="Google Shape;403;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ja-JP" sz="1050" b="0" i="0" u="none" strike="noStrike" cap="none">
                <a:solidFill>
                  <a:schemeClr val="dk1"/>
                </a:solidFill>
                <a:latin typeface="Arial"/>
                <a:ea typeface="Arial"/>
                <a:cs typeface="Arial"/>
                <a:sym typeface="Arial"/>
              </a:rPr>
              <a:t>実際の解析法ですが、ハンフリーシータスタンダード30－2とOCTのオプティックディスクキューブを同日に行い、患者の年齢、平均網膜神経線維層厚、視野の実測値、MD値、からwRGCを算出します。</a:t>
            </a:r>
            <a:endParaRPr/>
          </a:p>
          <a:p>
            <a:pPr marL="0" marR="0" lvl="0" indent="0" algn="l" rtl="0">
              <a:lnSpc>
                <a:spcPct val="100000"/>
              </a:lnSpc>
              <a:spcBef>
                <a:spcPts val="315"/>
              </a:spcBef>
              <a:spcAft>
                <a:spcPts val="0"/>
              </a:spcAft>
              <a:buClr>
                <a:schemeClr val="dk1"/>
              </a:buClr>
              <a:buSzPts val="1050"/>
              <a:buFont typeface="Calibri"/>
              <a:buNone/>
            </a:pPr>
            <a:endParaRPr sz="1050" b="0" i="0" u="none" strike="noStrike" cap="none">
              <a:solidFill>
                <a:schemeClr val="dk1"/>
              </a:solidFill>
              <a:latin typeface="Arial"/>
              <a:ea typeface="Arial"/>
              <a:cs typeface="Arial"/>
              <a:sym typeface="Arial"/>
            </a:endParaRPr>
          </a:p>
          <a:p>
            <a:pPr marL="76200" marR="0" lvl="0" indent="762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12" name="Google Shape;412;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ja-JP" sz="1400" b="0" i="0" u="none" strike="noStrike" cap="none">
                <a:solidFill>
                  <a:srgbClr val="000000"/>
                </a:solidFill>
                <a:latin typeface="Arial"/>
                <a:ea typeface="Arial"/>
                <a:cs typeface="Arial"/>
                <a:sym typeface="Arial"/>
              </a:rPr>
              <a:t>57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結果ですが、スライドは、全データのwrgcとMD、VFIでのそれぞれの相関を表した分布です。左がMD, 右がVFIです☆</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wrgcとの相関係数は、MDが0.87、VFIが0.85と両者ともwrgcと高い相関を示していました★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429" name="Google Shape;429;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Calibri"/>
              <a:buNone/>
            </a:pPr>
            <a:r>
              <a:rPr lang="ja-JP" sz="1050" b="0" i="0" u="none" strike="noStrike" cap="none">
                <a:solidFill>
                  <a:schemeClr val="dk1"/>
                </a:solidFill>
                <a:latin typeface="Calibri"/>
                <a:ea typeface="Calibri"/>
                <a:cs typeface="Calibri"/>
                <a:sym typeface="Calibri"/>
              </a:rPr>
              <a:t>次にサブ解析として病期により、早期、中期、後期に階層化し、各病期におるwrgcとMD・VFIとの相関の検討をおこないました★</a:t>
            </a:r>
            <a:endParaRPr/>
          </a:p>
        </p:txBody>
      </p:sp>
      <p:sp>
        <p:nvSpPr>
          <p:cNvPr id="441" name="Google Shape;441;p3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まず、早期緑内障では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wrgcとの相関係数は、MDが0.65、VFIが0.62でした★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453" name="Google Shape;453;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次に、中期緑内障では☆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wrgcとの相関係数は、MDが0.48、VFIが0.38で、MD、VFI共に早期と比べて相関が悪くなっていました★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464" name="Google Shape;464;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a:t>有名な</a:t>
            </a:r>
            <a:r>
              <a:rPr lang="ja-JP" sz="1200" b="0" i="0" u="none" strike="noStrike" cap="none">
                <a:solidFill>
                  <a:schemeClr val="dk1"/>
                </a:solidFill>
                <a:latin typeface="Calibri"/>
                <a:ea typeface="Calibri"/>
                <a:cs typeface="Calibri"/>
                <a:sym typeface="Calibri"/>
              </a:rPr>
              <a:t>ワインレブらの緑内障の</a:t>
            </a:r>
            <a:r>
              <a:rPr lang="ja-JP"/>
              <a:t>コンティニウム</a:t>
            </a:r>
            <a:r>
              <a:rPr lang="ja-JP" sz="1200" b="0" i="0" u="none" strike="noStrike" cap="none">
                <a:solidFill>
                  <a:schemeClr val="dk1"/>
                </a:solidFill>
                <a:latin typeface="Calibri"/>
                <a:ea typeface="Calibri"/>
                <a:cs typeface="Calibri"/>
                <a:sym typeface="Calibri"/>
              </a:rPr>
              <a:t>です。</a:t>
            </a:r>
            <a:r>
              <a:rPr lang="ja-JP"/>
              <a:t>緑内障においては、</a:t>
            </a:r>
            <a:r>
              <a:rPr lang="ja-JP" sz="1200" b="0" i="0" u="none" strike="noStrike" cap="none">
                <a:solidFill>
                  <a:schemeClr val="dk1"/>
                </a:solidFill>
                <a:latin typeface="Calibri"/>
                <a:ea typeface="Calibri"/>
                <a:cs typeface="Calibri"/>
                <a:sym typeface="Calibri"/>
              </a:rPr>
              <a:t>まず最初に網膜神経節細胞死や軸索の欠損などが起こります。この時期は構造的にも機能的にもまだ検出が不可能な時期です。次に網膜神経節細胞層の変化が起こり検眼鏡やＯＣＴなどで検出可能となります。最後に機能障害として視野の変化が検出されるようになり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前視野緑内障ＰＰＧは、無症候な疾患と機能障害の間に存在すると考えられています。また、視野の変化がみられた時点では、すでに網膜神経節細胞の約25-35％が障害されていることが報告されており緑内障の早期発見が重要となります。</a:t>
            </a:r>
            <a:endParaRPr sz="1200" b="0" i="0" u="none" strike="noStrike" cap="none">
              <a:solidFill>
                <a:schemeClr val="dk1"/>
              </a:solidFill>
              <a:latin typeface="Calibri"/>
              <a:ea typeface="Calibri"/>
              <a:cs typeface="Calibri"/>
              <a:sym typeface="Calibri"/>
            </a:endParaRPr>
          </a:p>
        </p:txBody>
      </p:sp>
      <p:sp>
        <p:nvSpPr>
          <p:cNvPr id="127" name="Google Shape;12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2781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次に、後期緑内障では☆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wrgcとの相関係数は、MDが0.77、VFIが0.83で、最も強い相関がありました★</a:t>
            </a:r>
            <a:endParaRPr/>
          </a:p>
        </p:txBody>
      </p:sp>
      <p:sp>
        <p:nvSpPr>
          <p:cNvPr id="475" name="Google Shape;475;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3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網膜神経細胞数は早期で平均約75万、中期で約50万、後期で約30万と各病期で有意な減少を認めました。</a:t>
            </a:r>
            <a:endParaRPr/>
          </a:p>
        </p:txBody>
      </p:sp>
      <p:sp>
        <p:nvSpPr>
          <p:cNvPr id="487" name="Google Shape;48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結果のまとめです。</a:t>
            </a:r>
            <a:endParaRPr/>
          </a:p>
          <a:p>
            <a:pPr marL="0" marR="0" lvl="0" indent="0" algn="l" rtl="0">
              <a:lnSpc>
                <a:spcPct val="100000"/>
              </a:lnSpc>
              <a:spcBef>
                <a:spcPts val="36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wRGCとＭＤ値、VFIとの相関では緑内障全病期と非常につよい相関がみられましたが</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ts val="400"/>
              <a:buFont typeface="Calibri"/>
              <a:buNone/>
            </a:pPr>
            <a:r>
              <a:rPr lang="ja-JP" sz="1200" b="0" i="0" u="none" strike="noStrike" cap="none">
                <a:solidFill>
                  <a:schemeClr val="dk1"/>
                </a:solidFill>
                <a:latin typeface="Calibri"/>
                <a:ea typeface="Calibri"/>
                <a:cs typeface="Calibri"/>
                <a:sym typeface="Calibri"/>
              </a:rPr>
              <a:t>サブ解析での緑内障病期別では後期がもっとも相関が高く、中期</a:t>
            </a:r>
            <a:r>
              <a:rPr lang="ja-JP" sz="1600" b="0" i="0" u="none" strike="noStrike" cap="none">
                <a:solidFill>
                  <a:schemeClr val="dk1"/>
                </a:solidFill>
                <a:latin typeface="Calibri"/>
                <a:ea typeface="Calibri"/>
                <a:cs typeface="Calibri"/>
                <a:sym typeface="Calibri"/>
              </a:rPr>
              <a:t>が低いことがわかりました。</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ts val="400"/>
              <a:buFont typeface="Calibri"/>
              <a:buNone/>
            </a:pPr>
            <a:r>
              <a:rPr lang="ja-JP" sz="1600" b="0" i="0" u="none" strike="noStrike" cap="none">
                <a:solidFill>
                  <a:schemeClr val="dk1"/>
                </a:solidFill>
                <a:latin typeface="Arial"/>
                <a:ea typeface="Arial"/>
                <a:cs typeface="Arial"/>
                <a:sym typeface="Arial"/>
              </a:rPr>
              <a:t>また各病期において網膜細胞推定数の有意な減少がみられました。</a:t>
            </a:r>
            <a:endParaRPr/>
          </a:p>
          <a:p>
            <a:pPr marL="0" marR="0" lvl="0" indent="0" algn="l" rtl="0">
              <a:lnSpc>
                <a:spcPct val="100000"/>
              </a:lnSpc>
              <a:spcBef>
                <a:spcPts val="360"/>
              </a:spcBef>
              <a:spcAft>
                <a:spcPts val="0"/>
              </a:spcAft>
              <a:buClr>
                <a:schemeClr val="dk1"/>
              </a:buClr>
              <a:buSzPts val="400"/>
              <a:buFont typeface="Calibri"/>
              <a:buNone/>
            </a:pPr>
            <a:endParaRPr sz="1600" b="0" i="0" u="none" strike="noStrike" cap="none">
              <a:solidFill>
                <a:schemeClr val="dk1"/>
              </a:solidFill>
              <a:latin typeface="Calibri"/>
              <a:ea typeface="Calibri"/>
              <a:cs typeface="Calibri"/>
              <a:sym typeface="Calibri"/>
            </a:endParaRPr>
          </a:p>
        </p:txBody>
      </p:sp>
      <p:sp>
        <p:nvSpPr>
          <p:cNvPr id="521" name="Google Shape;521;p3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530" name="Google Shape;530;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ja-JP" sz="1050" b="0" i="0" u="none" strike="noStrike" cap="none">
                <a:solidFill>
                  <a:schemeClr val="dk1"/>
                </a:solidFill>
                <a:latin typeface="Arial"/>
                <a:ea typeface="Arial"/>
                <a:cs typeface="Arial"/>
                <a:sym typeface="Arial"/>
              </a:rPr>
              <a:t>wRGCモデルの問題点としては、</a:t>
            </a:r>
            <a:endParaRPr sz="105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63"/>
              <a:buFont typeface="Calibri"/>
              <a:buNone/>
            </a:pPr>
            <a:r>
              <a:rPr lang="ja-JP" sz="1050" b="0" i="0" u="none" strike="noStrike" cap="none">
                <a:solidFill>
                  <a:schemeClr val="dk1"/>
                </a:solidFill>
                <a:latin typeface="Calibri"/>
                <a:ea typeface="Calibri"/>
                <a:cs typeface="Calibri"/>
                <a:sym typeface="Calibri"/>
              </a:rPr>
              <a:t>中期の推定のあまさは、早期では、OCTから推定されるＲＧＣが高い割合で採用されていて中期ではMD値の重み付けされた両者を用いてｗRGCが算出されています。</a:t>
            </a:r>
            <a:endParaRPr/>
          </a:p>
          <a:p>
            <a:pPr marL="0" marR="0" lvl="0" indent="0" algn="l" rtl="0">
              <a:spcBef>
                <a:spcPts val="0"/>
              </a:spcBef>
              <a:spcAft>
                <a:spcPts val="0"/>
              </a:spcAft>
              <a:buClr>
                <a:schemeClr val="dk1"/>
              </a:buClr>
              <a:buSzPts val="263"/>
              <a:buFont typeface="Calibri"/>
              <a:buNone/>
            </a:pPr>
            <a:r>
              <a:rPr lang="ja-JP" sz="1050" b="0" i="0" u="none" strike="noStrike" cap="none">
                <a:solidFill>
                  <a:schemeClr val="dk1"/>
                </a:solidFill>
                <a:latin typeface="Calibri"/>
                <a:ea typeface="Calibri"/>
                <a:cs typeface="Calibri"/>
                <a:sym typeface="Calibri"/>
              </a:rPr>
              <a:t>後期では、視野からの推定が高い割合で採用されていきます。MD値VFIは視野から計算されるので、後期緑内障のwRGCとの相関が高くなるのはある程度当然のことと考えられますが、興味深いのは早期緑内障はOCTから推定されるＲＧＣに重みがついているにもかかわらず相関が中期より良いということです。これはMD値のみを重み付けに採用しているこのモデルの限界かと思われます。</a:t>
            </a:r>
            <a:endParaRPr/>
          </a:p>
          <a:p>
            <a:pPr marL="0" marR="0" lvl="0" indent="0" algn="l" rtl="0">
              <a:lnSpc>
                <a:spcPct val="100000"/>
              </a:lnSpc>
              <a:spcBef>
                <a:spcPts val="360"/>
              </a:spcBef>
              <a:spcAft>
                <a:spcPts val="0"/>
              </a:spcAft>
              <a:buClr>
                <a:schemeClr val="dk1"/>
              </a:buClr>
              <a:buSzPts val="1050"/>
              <a:buFont typeface="Calibri"/>
              <a:buNone/>
            </a:pPr>
            <a:endParaRPr sz="1050" b="0" i="0" u="none" strike="noStrike" cap="none">
              <a:solidFill>
                <a:schemeClr val="dk1"/>
              </a:solidFill>
              <a:latin typeface="Arial"/>
              <a:ea typeface="Arial"/>
              <a:cs typeface="Arial"/>
              <a:sym typeface="Arial"/>
            </a:endParaRPr>
          </a:p>
        </p:txBody>
      </p:sp>
      <p:sp>
        <p:nvSpPr>
          <p:cNvPr id="546" name="Google Shape;546;p3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ja-JP" sz="1050" b="0" i="0" u="none" strike="noStrike" cap="none">
                <a:solidFill>
                  <a:schemeClr val="dk1"/>
                </a:solidFill>
                <a:latin typeface="Calibri"/>
                <a:ea typeface="Calibri"/>
                <a:cs typeface="Calibri"/>
                <a:sym typeface="Calibri"/>
              </a:rPr>
              <a:t>次に問題点として、測定機器による限界があげられます。HFA、OCTの測定のばらつき、特にハンフリーにおいては患者の習熟度に依存します。</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ts val="1050"/>
              <a:buFont typeface="Calibri"/>
              <a:buNone/>
            </a:pPr>
            <a:r>
              <a:rPr lang="ja-JP" sz="1050" b="0" i="0" u="none" strike="noStrike" cap="none">
                <a:solidFill>
                  <a:schemeClr val="dk1"/>
                </a:solidFill>
                <a:latin typeface="Calibri"/>
                <a:ea typeface="Calibri"/>
                <a:cs typeface="Calibri"/>
                <a:sym typeface="Calibri"/>
              </a:rPr>
              <a:t>また網膜神経節細胞数や分布を測定できるのが理想ですが実際はOCTでは厚みを測定しているだけ</a:t>
            </a:r>
            <a:r>
              <a:rPr lang="ja-JP" sz="1050" b="0" i="0" u="none" strike="noStrike" cap="none">
                <a:solidFill>
                  <a:schemeClr val="dk1"/>
                </a:solidFill>
                <a:latin typeface="Arial"/>
                <a:ea typeface="Arial"/>
                <a:cs typeface="Arial"/>
                <a:sym typeface="Arial"/>
              </a:rPr>
              <a:t>で厚みの構成成分などが不明です。</a:t>
            </a:r>
            <a:endParaRPr sz="105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050"/>
              <a:buFont typeface="Calibri"/>
              <a:buNone/>
            </a:pPr>
            <a:r>
              <a:rPr lang="ja-JP" sz="1050" b="0" i="0" u="none" strike="noStrike" cap="none">
                <a:solidFill>
                  <a:schemeClr val="dk1"/>
                </a:solidFill>
                <a:latin typeface="Arial"/>
                <a:ea typeface="Arial"/>
                <a:cs typeface="Arial"/>
                <a:sym typeface="Arial"/>
              </a:rPr>
              <a:t>今後測定機器の進歩が重要になってくると思います。</a:t>
            </a:r>
            <a:endParaRPr sz="1050" b="0" i="0" u="none" strike="noStrike" cap="none">
              <a:solidFill>
                <a:schemeClr val="dk1"/>
              </a:solidFill>
              <a:latin typeface="Arial"/>
              <a:ea typeface="Arial"/>
              <a:cs typeface="Arial"/>
              <a:sym typeface="Arial"/>
            </a:endParaRPr>
          </a:p>
        </p:txBody>
      </p:sp>
      <p:sp>
        <p:nvSpPr>
          <p:cNvPr id="565" name="Google Shape;565;p3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ハンフリーの測定プログラムですが、右が30-2で左が10-2の測定点を表しています。通常は中心視野が悪化した症例では10-2が有用といわれています。しかし近年では30-2のプログラムの6度間隔の視野測定のみでは10-2の2度間隔の視野測定で検出された視野異常を高頻度に正常と判断してしまうことが報告され、全病期での10-2の測定の有用性がしさされます。OCTとハンフリーの中心10度以内を２度間隔の視野検査を用いてより詳細に検討することが構造と機能のギャップを改善するために有用である可能性があると思います。</a:t>
            </a:r>
            <a:endParaRPr sz="1200" b="0" i="0" u="none" strike="noStrike" cap="none">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574" name="Google Shape;57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sz="1200" b="0" i="0" u="none" strike="noStrike" cap="none">
                <a:solidFill>
                  <a:schemeClr val="dk1"/>
                </a:solidFill>
                <a:latin typeface="Calibri"/>
                <a:ea typeface="Calibri"/>
                <a:cs typeface="Calibri"/>
                <a:sym typeface="Calibri"/>
              </a:rPr>
              <a:t>またＯＣＴの進歩として、SD-OCTでは黄斑部の網膜神経節細胞層と内網状層の分離が難しいため複合体としての測定を行っていましたが、現在ではss-OCTを用いると網膜神経節細胞(RGC)層のみの分離が可能となってきています。ラザらはその厚みから直接網膜神経節細胞数を推定する方法報告されています。OCTの進歩によりRGC障害をより詳細に観察することが可能となってきています。</a:t>
            </a:r>
            <a:endParaRPr sz="1200" b="0" i="0" u="none" strike="noStrike" cap="none">
              <a:solidFill>
                <a:schemeClr val="dk1"/>
              </a:solidFill>
              <a:latin typeface="Calibri"/>
              <a:ea typeface="Calibri"/>
              <a:cs typeface="Calibri"/>
              <a:sym typeface="Calibri"/>
            </a:endParaRPr>
          </a:p>
        </p:txBody>
      </p:sp>
      <p:sp>
        <p:nvSpPr>
          <p:cNvPr id="752" name="Google Shape;752;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69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4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今後、wRGCモデルの改善や測定機器の進歩などにより詳細に網膜神経節細胞の数や分布を測定することができればより正確な緑内障の早期発見や全病期における視野と構造評価の指標となる可能性があると思います。</a:t>
            </a:r>
            <a:endParaRPr sz="1200" b="0" i="0" u="none" strike="noStrike" cap="none">
              <a:solidFill>
                <a:schemeClr val="dk1"/>
              </a:solidFill>
              <a:latin typeface="Calibri"/>
              <a:ea typeface="Calibri"/>
              <a:cs typeface="Calibri"/>
              <a:sym typeface="Calibri"/>
            </a:endParaRPr>
          </a:p>
        </p:txBody>
      </p:sp>
      <p:sp>
        <p:nvSpPr>
          <p:cNvPr id="761" name="Google Shape;76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6200" marR="0" lvl="0" indent="0" algn="l" rtl="0">
              <a:lnSpc>
                <a:spcPct val="200000"/>
              </a:lnSpc>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本日のまとめですが</a:t>
            </a:r>
            <a:r>
              <a:rPr lang="ja-JP" sz="1200" b="0" i="0" u="none" strike="noStrike" cap="none">
                <a:solidFill>
                  <a:schemeClr val="dk1"/>
                </a:solidFill>
                <a:latin typeface="Arial"/>
                <a:ea typeface="Arial"/>
                <a:cs typeface="Arial"/>
                <a:sym typeface="Arial"/>
              </a:rPr>
              <a:t>機能(視野)と構造(OCT)から神経節細胞数推定のお話をさせていただきました、RGC数の推定は緑内障病期判定の参考となりうるが中期におけるwRGC推定はあまくなるため注意が必要です。今後、測定機器の進歩で改良される可能性があると思います。</a:t>
            </a:r>
            <a:endParaRPr sz="1200" b="0" i="0" u="none" strike="noStrike" cap="none">
              <a:solidFill>
                <a:schemeClr val="dk1"/>
              </a:solidFill>
              <a:latin typeface="Arial"/>
              <a:ea typeface="Arial"/>
              <a:cs typeface="Arial"/>
              <a:sym typeface="Arial"/>
            </a:endParaRPr>
          </a:p>
          <a:p>
            <a:pPr marL="76200" marR="0" lvl="0" indent="0" algn="l" rtl="0">
              <a:lnSpc>
                <a:spcPct val="2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a:p>
            <a:pPr marL="76200" marR="0" lvl="0" indent="0" algn="l" rtl="0">
              <a:lnSpc>
                <a:spcPct val="2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a:p>
            <a:pPr marL="76200" marR="0" lvl="0" indent="0" algn="l" rtl="0">
              <a:lnSpc>
                <a:spcPct val="2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a:p>
            <a:pPr marL="76200" marR="0" lvl="0" indent="0" algn="l" rtl="0">
              <a:lnSpc>
                <a:spcPct val="2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p:txBody>
      </p:sp>
      <p:sp>
        <p:nvSpPr>
          <p:cNvPr id="793" name="Google Shape;7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7B5BE78-A98B-4ACB-9C03-3D59F5C6E5A4}" type="slidenum">
              <a:rPr lang="en-US" altLang="ja-JP" smtClean="0">
                <a:solidFill>
                  <a:srgbClr val="000000"/>
                </a:solidFill>
              </a:rPr>
              <a:pPr eaLnBrk="1" hangingPunct="1"/>
              <a:t>6</a:t>
            </a:fld>
            <a:endParaRPr lang="en-US" altLang="ja-JP">
              <a:solidFill>
                <a:srgbClr val="000000"/>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ja-JP"/>
              <a:t>161-8704-0</a:t>
            </a:r>
          </a:p>
        </p:txBody>
      </p:sp>
    </p:spTree>
    <p:extLst>
      <p:ext uri="{BB962C8B-B14F-4D97-AF65-F5344CB8AC3E}">
        <p14:creationId xmlns:p14="http://schemas.microsoft.com/office/powerpoint/2010/main" val="1473320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a:buClr>
                <a:schemeClr val="dk1"/>
              </a:buClr>
              <a:buSzPct val="25000"/>
              <a:buNone/>
            </a:pPr>
            <a:r>
              <a:rPr kumimoji="1" lang="ja-JP" altLang="en-US" sz="1200" b="0" i="0" u="none" strike="noStrike" kern="1200" cap="none" dirty="0">
                <a:solidFill>
                  <a:schemeClr val="dk1"/>
                </a:solidFill>
                <a:latin typeface="+mn-ea"/>
                <a:ea typeface="Calibri"/>
                <a:cs typeface="Calibri"/>
                <a:sym typeface="Calibri"/>
              </a:rPr>
              <a:t>ここからは我々の施設で行った網膜神経節細胞数</a:t>
            </a:r>
            <a:r>
              <a:rPr kumimoji="1" lang="en-US" altLang="ja-JP" sz="1200" b="0" i="0" u="none" strike="noStrike" kern="1200" cap="none" dirty="0">
                <a:solidFill>
                  <a:schemeClr val="dk1"/>
                </a:solidFill>
                <a:latin typeface="+mn-ea"/>
                <a:ea typeface="Calibri"/>
                <a:cs typeface="Calibri"/>
                <a:sym typeface="Calibri"/>
              </a:rPr>
              <a:t>(</a:t>
            </a:r>
            <a:r>
              <a:rPr kumimoji="1" lang="en-US" altLang="ja-JP" sz="1200" b="0" i="0" u="none" strike="noStrike" kern="1200" cap="none" dirty="0" err="1">
                <a:solidFill>
                  <a:schemeClr val="dk1"/>
                </a:solidFill>
                <a:latin typeface="+mn-ea"/>
                <a:ea typeface="Calibri"/>
                <a:cs typeface="Calibri"/>
                <a:sym typeface="Calibri"/>
              </a:rPr>
              <a:t>wRGC</a:t>
            </a:r>
            <a:r>
              <a:rPr kumimoji="1" lang="en-US" altLang="ja-JP" sz="1200" b="0" i="0" u="none" strike="noStrike" kern="1200" cap="none" dirty="0">
                <a:solidFill>
                  <a:schemeClr val="dk1"/>
                </a:solidFill>
                <a:latin typeface="+mn-ea"/>
                <a:ea typeface="Calibri"/>
                <a:cs typeface="Calibri"/>
                <a:sym typeface="Calibri"/>
              </a:rPr>
              <a:t>)</a:t>
            </a:r>
            <a:r>
              <a:rPr kumimoji="1" lang="ja-JP" altLang="en-US" sz="1200" b="0" i="0" u="none" strike="noStrike" kern="1200" cap="none" dirty="0">
                <a:solidFill>
                  <a:schemeClr val="dk1"/>
                </a:solidFill>
                <a:latin typeface="+mn-ea"/>
                <a:ea typeface="Calibri"/>
                <a:cs typeface="Calibri"/>
                <a:sym typeface="Calibri"/>
              </a:rPr>
              <a:t>と</a:t>
            </a:r>
            <a:r>
              <a:rPr kumimoji="1" lang="en-US" altLang="ja-JP" sz="1200" b="0" i="0" u="none" strike="noStrike" kern="1200" cap="none" dirty="0">
                <a:solidFill>
                  <a:schemeClr val="dk1"/>
                </a:solidFill>
                <a:latin typeface="+mn-ea"/>
                <a:ea typeface="Calibri"/>
                <a:cs typeface="Calibri"/>
                <a:sym typeface="Calibri"/>
              </a:rPr>
              <a:t>MD</a:t>
            </a:r>
            <a:r>
              <a:rPr kumimoji="1" lang="ja-JP" altLang="en-US" sz="1200" b="0" i="0" u="none" strike="noStrike" kern="1200" cap="none" dirty="0">
                <a:solidFill>
                  <a:schemeClr val="dk1"/>
                </a:solidFill>
                <a:latin typeface="+mn-ea"/>
                <a:ea typeface="Calibri"/>
                <a:cs typeface="Calibri"/>
                <a:sym typeface="Calibri"/>
              </a:rPr>
              <a:t>値</a:t>
            </a:r>
            <a:r>
              <a:rPr kumimoji="1" lang="en-US" altLang="ja-JP" sz="1200" b="0" i="0" u="none" strike="noStrike" kern="1200" cap="none" dirty="0">
                <a:solidFill>
                  <a:schemeClr val="dk1"/>
                </a:solidFill>
                <a:latin typeface="+mn-ea"/>
                <a:ea typeface="Calibri"/>
                <a:cs typeface="Calibri"/>
                <a:sym typeface="Calibri"/>
              </a:rPr>
              <a:t>･VFI</a:t>
            </a:r>
            <a:r>
              <a:rPr kumimoji="1" lang="ja-JP" altLang="en-US" sz="1200" b="0" i="0" u="none" strike="noStrike" kern="1200" cap="none" dirty="0">
                <a:solidFill>
                  <a:schemeClr val="dk1"/>
                </a:solidFill>
                <a:latin typeface="+mn-ea"/>
                <a:ea typeface="Calibri"/>
                <a:cs typeface="Calibri"/>
                <a:sym typeface="Calibri"/>
              </a:rPr>
              <a:t>との関連性について検討しましたのでお話しさせていただきます</a:t>
            </a:r>
            <a:endParaRPr kumimoji="1" lang="ja-JP" altLang="ja-JP" sz="1200" b="0" i="0" u="none" strike="noStrike" kern="1200" cap="none" dirty="0">
              <a:solidFill>
                <a:schemeClr val="dk1"/>
              </a:solidFill>
              <a:latin typeface="+mn-ea"/>
              <a:ea typeface="Calibri"/>
              <a:cs typeface="Calibri"/>
              <a:sym typeface="Calibri"/>
            </a:endParaRPr>
          </a:p>
          <a:p>
            <a:pPr marL="0" marR="0" lvl="0" indent="0" algn="l" rtl="0">
              <a:spcBef>
                <a:spcPts val="0"/>
              </a:spcBef>
              <a:buClr>
                <a:schemeClr val="dk1"/>
              </a:buClr>
              <a:buSzPct val="25000"/>
              <a:buFont typeface="Calibri"/>
              <a:buNone/>
            </a:pPr>
            <a:endParaRPr lang="ja-JP" sz="1200" b="0" i="0" u="none" strike="noStrike" cap="none" dirty="0">
              <a:solidFill>
                <a:schemeClr val="dk1"/>
              </a:solidFill>
              <a:latin typeface="Calibri"/>
              <a:ea typeface="Calibri"/>
              <a:cs typeface="Calibri"/>
              <a:sym typeface="Calibri"/>
            </a:endParaRPr>
          </a:p>
        </p:txBody>
      </p:sp>
      <p:sp>
        <p:nvSpPr>
          <p:cNvPr id="228" name="Shape 22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31463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1050" b="0" i="0" u="none" strike="noStrike" cap="none" dirty="0">
                <a:solidFill>
                  <a:schemeClr val="dk1"/>
                </a:solidFill>
                <a:latin typeface="Calibri"/>
                <a:ea typeface="Calibri"/>
                <a:cs typeface="Calibri"/>
                <a:sym typeface="Calibri"/>
              </a:rPr>
              <a:t>2009年9月から2015年7月までに慈恵医大附属病院緑内障専門外来を受診した345例661眼のうちハンフリーの信頼性指標を満たす330例572眼です。開放隅角緑内障</a:t>
            </a:r>
            <a:r>
              <a:rPr lang="ja-JP" altLang="en-US" sz="1050" b="0" i="0" u="none" strike="noStrike" cap="none" dirty="0">
                <a:solidFill>
                  <a:schemeClr val="dk1"/>
                </a:solidFill>
                <a:latin typeface="Calibri"/>
                <a:ea typeface="Calibri"/>
                <a:cs typeface="Calibri"/>
                <a:sym typeface="Calibri"/>
              </a:rPr>
              <a:t>、</a:t>
            </a:r>
            <a:r>
              <a:rPr lang="ja-JP" sz="1050" b="0" i="0" u="none" strike="noStrike" cap="none" dirty="0">
                <a:solidFill>
                  <a:schemeClr val="dk1"/>
                </a:solidFill>
                <a:latin typeface="Calibri"/>
                <a:ea typeface="Calibri"/>
                <a:cs typeface="Calibri"/>
                <a:sym typeface="Calibri"/>
              </a:rPr>
              <a:t>正常眼圧緑内障を対象としました</a:t>
            </a:r>
            <a:r>
              <a:rPr lang="ja-JP" altLang="en-US" sz="1050" b="0" i="0" u="none" strike="noStrike" cap="none" dirty="0">
                <a:solidFill>
                  <a:schemeClr val="dk1"/>
                </a:solidFill>
                <a:latin typeface="Calibri"/>
                <a:ea typeface="Calibri"/>
                <a:cs typeface="Calibri"/>
                <a:sym typeface="Calibri"/>
              </a:rPr>
              <a:t>。開放隅角緑内障が</a:t>
            </a:r>
            <a:r>
              <a:rPr lang="en-US" altLang="ja-JP" sz="1050" b="0" i="0" u="none" strike="noStrike" cap="none" dirty="0">
                <a:solidFill>
                  <a:schemeClr val="dk1"/>
                </a:solidFill>
                <a:latin typeface="Calibri"/>
                <a:ea typeface="Calibri"/>
                <a:cs typeface="Calibri"/>
                <a:sym typeface="Calibri"/>
              </a:rPr>
              <a:t>295</a:t>
            </a:r>
            <a:r>
              <a:rPr lang="ja-JP" altLang="en-US" sz="1050" b="0" i="0" u="none" strike="noStrike" cap="none" dirty="0">
                <a:solidFill>
                  <a:schemeClr val="dk1"/>
                </a:solidFill>
                <a:latin typeface="Calibri"/>
                <a:ea typeface="Calibri"/>
                <a:cs typeface="Calibri"/>
                <a:sym typeface="Calibri"/>
              </a:rPr>
              <a:t>眼、正常眼圧緑内障が</a:t>
            </a:r>
            <a:r>
              <a:rPr lang="en-US" altLang="ja-JP" sz="1050" b="0" i="0" u="none" strike="noStrike" cap="none" dirty="0">
                <a:solidFill>
                  <a:schemeClr val="dk1"/>
                </a:solidFill>
                <a:latin typeface="Calibri"/>
                <a:ea typeface="Calibri"/>
                <a:cs typeface="Calibri"/>
                <a:sym typeface="Calibri"/>
              </a:rPr>
              <a:t>277</a:t>
            </a:r>
            <a:r>
              <a:rPr lang="ja-JP" altLang="en-US" sz="1050" b="0" i="0" u="none" strike="noStrike" cap="none" dirty="0">
                <a:solidFill>
                  <a:schemeClr val="dk1"/>
                </a:solidFill>
                <a:latin typeface="Calibri"/>
                <a:ea typeface="Calibri"/>
                <a:cs typeface="Calibri"/>
                <a:sym typeface="Calibri"/>
              </a:rPr>
              <a:t>眼でした</a:t>
            </a:r>
            <a:r>
              <a:rPr lang="ja-JP" sz="1050" b="0" i="0" u="none" strike="noStrike" cap="none" dirty="0">
                <a:solidFill>
                  <a:schemeClr val="dk1"/>
                </a:solidFill>
                <a:latin typeface="Calibri"/>
                <a:ea typeface="Calibri"/>
                <a:cs typeface="Calibri"/>
                <a:sym typeface="Calibri"/>
              </a:rPr>
              <a:t>★</a:t>
            </a:r>
          </a:p>
        </p:txBody>
      </p:sp>
      <p:sp>
        <p:nvSpPr>
          <p:cNvPr id="258" name="Shape 258"/>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73</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5503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ja-JP" sz="1050" b="0" i="0" u="none" strike="noStrike" cap="none" dirty="0">
                <a:solidFill>
                  <a:schemeClr val="dk1"/>
                </a:solidFill>
                <a:latin typeface="Calibri"/>
                <a:ea typeface="Calibri"/>
                <a:cs typeface="Calibri"/>
                <a:sym typeface="Calibri"/>
              </a:rPr>
              <a:t>対象の2群間で平均年齢とVFIに有意差は認められましたが、それ以外では、有意差はありませんでした★</a:t>
            </a:r>
          </a:p>
        </p:txBody>
      </p:sp>
      <p:sp>
        <p:nvSpPr>
          <p:cNvPr id="274" name="Shape 274"/>
          <p:cNvSpPr txBox="1">
            <a:spLocks noGrp="1"/>
          </p:cNvSpPr>
          <p:nvPr>
            <p:ph type="sldNum" idx="12"/>
          </p:nvPr>
        </p:nvSpPr>
        <p:spPr>
          <a:xfrm>
            <a:off x="3884612" y="8685213"/>
            <a:ext cx="2971800" cy="4587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74</a:t>
            </a:fld>
            <a:endParaRPr lang="ja-JP" sz="1200" b="0" i="0" u="none" strike="noStrike" cap="none">
              <a:solidFill>
                <a:schemeClr val="dk1"/>
              </a:solidFill>
              <a:latin typeface="Calibri"/>
              <a:ea typeface="Calibri"/>
              <a:cs typeface="Calibri"/>
              <a:sym typeface="Calibri"/>
            </a:endParaRPr>
          </a:p>
        </p:txBody>
      </p:sp>
      <p:sp>
        <p:nvSpPr>
          <p:cNvPr id="275" name="Shape 2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6981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a:prstGeom prst="rect">
            <a:avLst/>
          </a:prstGeom>
        </p:spPr>
      </p:sp>
      <p:sp>
        <p:nvSpPr>
          <p:cNvPr id="3" name="ノート プレースホルダー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ja-JP" altLang="en-US" sz="1050" baseline="0" dirty="0">
                <a:latin typeface="+mn-ea"/>
                <a:ea typeface="+mn-ea"/>
              </a:rPr>
              <a:t>実際の解析法ですが、ハンフリーシータスタンダード</a:t>
            </a:r>
            <a:r>
              <a:rPr kumimoji="1" lang="en-US" altLang="ja-JP" sz="1050" baseline="0" dirty="0">
                <a:latin typeface="+mn-ea"/>
                <a:ea typeface="+mn-ea"/>
              </a:rPr>
              <a:t>30</a:t>
            </a:r>
            <a:r>
              <a:rPr kumimoji="1" lang="ja-JP" altLang="en-US" sz="1050" baseline="0" dirty="0">
                <a:latin typeface="+mn-ea"/>
                <a:ea typeface="+mn-ea"/>
              </a:rPr>
              <a:t>－</a:t>
            </a:r>
            <a:r>
              <a:rPr kumimoji="1" lang="en-US" altLang="ja-JP" sz="1050" baseline="0" dirty="0">
                <a:latin typeface="+mn-ea"/>
                <a:ea typeface="+mn-ea"/>
              </a:rPr>
              <a:t>2</a:t>
            </a:r>
            <a:r>
              <a:rPr kumimoji="1" lang="ja-JP" altLang="en-US" sz="1050" baseline="0" dirty="0">
                <a:latin typeface="+mn-ea"/>
                <a:ea typeface="+mn-ea"/>
              </a:rPr>
              <a:t>と</a:t>
            </a:r>
            <a:r>
              <a:rPr kumimoji="1" lang="en-US" altLang="ja-JP" sz="1050" baseline="0" dirty="0">
                <a:latin typeface="+mn-ea"/>
                <a:ea typeface="+mn-ea"/>
              </a:rPr>
              <a:t>OCT</a:t>
            </a:r>
            <a:r>
              <a:rPr kumimoji="1" lang="ja-JP" altLang="en-US" sz="1050" baseline="0" dirty="0">
                <a:latin typeface="+mn-ea"/>
                <a:ea typeface="+mn-ea"/>
              </a:rPr>
              <a:t>のオプティックディスクキューブを同日に行い、患者の年齢、平均網膜神経線維層厚、視野の実測値、</a:t>
            </a:r>
            <a:r>
              <a:rPr kumimoji="1" lang="en-US" altLang="ja-JP" sz="1050" baseline="0" dirty="0">
                <a:latin typeface="+mn-ea"/>
                <a:ea typeface="+mn-ea"/>
              </a:rPr>
              <a:t>MD</a:t>
            </a:r>
            <a:r>
              <a:rPr kumimoji="1" lang="ja-JP" altLang="en-US" sz="1050" baseline="0" dirty="0">
                <a:latin typeface="+mn-ea"/>
                <a:ea typeface="+mn-ea"/>
              </a:rPr>
              <a:t>値、から</a:t>
            </a:r>
            <a:r>
              <a:rPr kumimoji="1" lang="en-US" altLang="ja-JP" sz="1050" baseline="0" dirty="0" err="1">
                <a:latin typeface="+mn-ea"/>
                <a:ea typeface="+mn-ea"/>
              </a:rPr>
              <a:t>wRGC</a:t>
            </a:r>
            <a:r>
              <a:rPr kumimoji="1" lang="ja-JP" altLang="en-US" sz="1050" baseline="0" dirty="0" err="1">
                <a:latin typeface="+mn-ea"/>
                <a:ea typeface="+mn-ea"/>
              </a:rPr>
              <a:t>を算</a:t>
            </a:r>
            <a:r>
              <a:rPr kumimoji="1" lang="ja-JP" altLang="en-US" sz="1050" baseline="0" dirty="0">
                <a:latin typeface="+mn-ea"/>
                <a:ea typeface="+mn-ea"/>
              </a:rPr>
              <a:t>出します。</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ja-JP" sz="1050" dirty="0">
              <a:latin typeface="+mn-ea"/>
              <a:ea typeface="+mn-ea"/>
            </a:endParaRPr>
          </a:p>
          <a:p>
            <a:endParaRPr kumimoji="1" lang="ja-JP" altLang="en-US" dirty="0"/>
          </a:p>
        </p:txBody>
      </p:sp>
      <p:sp>
        <p:nvSpPr>
          <p:cNvPr id="4" name="スライド番号プレースホルダー 3"/>
          <p:cNvSpPr>
            <a:spLocks noGrp="1"/>
          </p:cNvSpPr>
          <p:nvPr>
            <p:ph type="sldNum" sz="quarter" idx="10"/>
          </p:nvPr>
        </p:nvSpPr>
        <p:spPr>
          <a:xfrm>
            <a:off x="3884613" y="8685213"/>
            <a:ext cx="2971800" cy="457200"/>
          </a:xfrm>
          <a:prstGeom prst="rect">
            <a:avLst/>
          </a:prstGeom>
        </p:spPr>
        <p:txBody>
          <a:bodyPr/>
          <a:lstStyle/>
          <a:p>
            <a:fld id="{7046C364-6C36-4779-BD8B-1D34E470B7F4}" type="slidenum">
              <a:rPr lang="en-US" altLang="ja-JP" smtClean="0"/>
              <a:pPr/>
              <a:t>75</a:t>
            </a:fld>
            <a:endParaRPr lang="en-US" altLang="ja-JP" dirty="0"/>
          </a:p>
        </p:txBody>
      </p:sp>
    </p:spTree>
    <p:extLst>
      <p:ext uri="{BB962C8B-B14F-4D97-AF65-F5344CB8AC3E}">
        <p14:creationId xmlns:p14="http://schemas.microsoft.com/office/powerpoint/2010/main" val="27229965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ja-JP" altLang="en-US" sz="1200" b="0" i="0" u="none" strike="noStrike" cap="none" dirty="0">
                <a:solidFill>
                  <a:schemeClr val="dk1"/>
                </a:solidFill>
                <a:latin typeface="Calibri"/>
                <a:ea typeface="Calibri"/>
                <a:cs typeface="Calibri"/>
                <a:sym typeface="Calibri"/>
              </a:rPr>
              <a:t>結果ですが、</a:t>
            </a:r>
            <a:r>
              <a:rPr lang="ja-JP" altLang="ja-JP" sz="1200" b="0" i="0" u="none" strike="noStrike" cap="none" dirty="0">
                <a:solidFill>
                  <a:schemeClr val="dk1"/>
                </a:solidFill>
                <a:latin typeface="Calibri"/>
                <a:ea typeface="Calibri"/>
                <a:cs typeface="Calibri"/>
                <a:sym typeface="Calibri"/>
              </a:rPr>
              <a:t>スライドは、全データのwrgcとMD、VFIでのそれぞれの相関を表した分布です。左がMD, 右がVFIです☆</a:t>
            </a:r>
            <a:br>
              <a:rPr lang="ja-JP" altLang="ja-JP" sz="1200" b="0" i="0" u="none" strike="noStrike" cap="none" dirty="0">
                <a:solidFill>
                  <a:schemeClr val="dk1"/>
                </a:solidFill>
                <a:latin typeface="Calibri"/>
                <a:ea typeface="Calibri"/>
                <a:cs typeface="Calibri"/>
                <a:sym typeface="Calibri"/>
              </a:rPr>
            </a:br>
            <a:r>
              <a:rPr lang="ja-JP" altLang="ja-JP" sz="1200" b="0" i="0" u="none" strike="noStrike" cap="none" dirty="0">
                <a:solidFill>
                  <a:schemeClr val="dk1"/>
                </a:solidFill>
                <a:latin typeface="Calibri"/>
                <a:ea typeface="Calibri"/>
                <a:cs typeface="Calibri"/>
                <a:sym typeface="Calibri"/>
              </a:rPr>
              <a:t>wrgcとの相関係数は、MDが0.87、VFIが0.85と両者ともwrgcと高い相関を示し</a:t>
            </a:r>
            <a:r>
              <a:rPr lang="ja-JP" altLang="en-US" sz="1200" b="0" i="0" u="none" strike="noStrike" cap="none" dirty="0">
                <a:solidFill>
                  <a:schemeClr val="dk1"/>
                </a:solidFill>
                <a:latin typeface="Calibri"/>
                <a:ea typeface="Calibri"/>
                <a:cs typeface="Calibri"/>
                <a:sym typeface="Calibri"/>
              </a:rPr>
              <a:t>ていました</a:t>
            </a:r>
            <a:r>
              <a:rPr lang="ja-JP" altLang="ja-JP" sz="1200" b="0" i="0" u="none" strike="noStrike" cap="none" dirty="0">
                <a:solidFill>
                  <a:schemeClr val="dk1"/>
                </a:solidFill>
                <a:latin typeface="Calibri"/>
                <a:ea typeface="Calibri"/>
                <a:cs typeface="Calibri"/>
                <a:sym typeface="Calibri"/>
              </a:rPr>
              <a:t>★</a:t>
            </a:r>
            <a:br>
              <a:rPr lang="ja-JP" sz="1200" b="0" i="0" u="none" strike="noStrike" cap="none" dirty="0">
                <a:solidFill>
                  <a:schemeClr val="dk1"/>
                </a:solidFill>
                <a:latin typeface="Calibri"/>
                <a:ea typeface="Calibri"/>
                <a:cs typeface="Calibri"/>
                <a:sym typeface="Calibri"/>
              </a:rPr>
            </a:br>
            <a:endParaRPr lang="ja-JP" sz="1200" b="0" i="0" u="none" strike="noStrike" cap="none" dirty="0">
              <a:solidFill>
                <a:schemeClr val="dk1"/>
              </a:solidFill>
              <a:latin typeface="Calibri"/>
              <a:ea typeface="Calibri"/>
              <a:cs typeface="Calibri"/>
              <a:sym typeface="Calibri"/>
            </a:endParaRPr>
          </a:p>
        </p:txBody>
      </p:sp>
      <p:sp>
        <p:nvSpPr>
          <p:cNvPr id="283" name="Shape 28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9089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1050" b="0" i="0" u="none" strike="noStrike" cap="none" dirty="0">
                <a:solidFill>
                  <a:schemeClr val="dk1"/>
                </a:solidFill>
                <a:latin typeface="Calibri"/>
                <a:ea typeface="Calibri"/>
                <a:cs typeface="Calibri"/>
                <a:sym typeface="Calibri"/>
              </a:rPr>
              <a:t>次</a:t>
            </a:r>
            <a:r>
              <a:rPr lang="ja-JP" altLang="en-US" sz="1050" b="0" i="0" u="none" strike="noStrike" cap="none" dirty="0">
                <a:solidFill>
                  <a:schemeClr val="dk1"/>
                </a:solidFill>
                <a:latin typeface="Calibri"/>
                <a:ea typeface="Calibri"/>
                <a:cs typeface="Calibri"/>
                <a:sym typeface="Calibri"/>
              </a:rPr>
              <a:t>にサブ解析として</a:t>
            </a:r>
            <a:r>
              <a:rPr lang="ja-JP" sz="1050" b="0" i="0" u="none" strike="noStrike" cap="none" dirty="0">
                <a:solidFill>
                  <a:schemeClr val="dk1"/>
                </a:solidFill>
                <a:latin typeface="Calibri"/>
                <a:ea typeface="Calibri"/>
                <a:cs typeface="Calibri"/>
                <a:sym typeface="Calibri"/>
              </a:rPr>
              <a:t>病期</a:t>
            </a:r>
            <a:r>
              <a:rPr lang="ja-JP" altLang="en-US" sz="1050" b="0" i="0" u="none" strike="noStrike" cap="none" dirty="0">
                <a:solidFill>
                  <a:schemeClr val="dk1"/>
                </a:solidFill>
                <a:latin typeface="Calibri"/>
                <a:ea typeface="Calibri"/>
                <a:cs typeface="Calibri"/>
                <a:sym typeface="Calibri"/>
              </a:rPr>
              <a:t>により</a:t>
            </a:r>
            <a:r>
              <a:rPr lang="ja-JP" sz="1050" b="0" i="0" u="none" strike="noStrike" cap="none" dirty="0">
                <a:solidFill>
                  <a:schemeClr val="dk1"/>
                </a:solidFill>
                <a:latin typeface="Calibri"/>
                <a:ea typeface="Calibri"/>
                <a:cs typeface="Calibri"/>
                <a:sym typeface="Calibri"/>
              </a:rPr>
              <a:t>、早期、中期、後期に階層化し、各病期におるwrgcとMD・VFIとの相関の検討をおこないました★</a:t>
            </a:r>
          </a:p>
        </p:txBody>
      </p:sp>
      <p:sp>
        <p:nvSpPr>
          <p:cNvPr id="295" name="Shape 295"/>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77</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4355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ja-JP" sz="1200" b="0" i="0" u="none" strike="noStrike" cap="none" dirty="0">
                <a:solidFill>
                  <a:schemeClr val="dk1"/>
                </a:solidFill>
                <a:latin typeface="Calibri"/>
                <a:ea typeface="Calibri"/>
                <a:cs typeface="Calibri"/>
                <a:sym typeface="Calibri"/>
              </a:rPr>
              <a:t>まず、早期緑内障では</a:t>
            </a:r>
            <a:br>
              <a:rPr lang="ja-JP" sz="1200" b="0" i="0" u="none" strike="noStrike" cap="none" dirty="0">
                <a:solidFill>
                  <a:schemeClr val="dk1"/>
                </a:solidFill>
                <a:latin typeface="Calibri"/>
                <a:ea typeface="Calibri"/>
                <a:cs typeface="Calibri"/>
                <a:sym typeface="Calibri"/>
              </a:rPr>
            </a:br>
            <a:r>
              <a:rPr lang="ja-JP" sz="1200" b="0" i="0" u="none" strike="noStrike" cap="none" dirty="0">
                <a:solidFill>
                  <a:schemeClr val="dk1"/>
                </a:solidFill>
                <a:latin typeface="Calibri"/>
                <a:ea typeface="Calibri"/>
                <a:cs typeface="Calibri"/>
                <a:sym typeface="Calibri"/>
              </a:rPr>
              <a:t>wrgcとの相関係数は、MDが0.65、VFIが0.62でした★</a:t>
            </a:r>
            <a:br>
              <a:rPr lang="ja-JP" sz="1200" b="0" i="0" u="none" strike="noStrike" cap="none" dirty="0">
                <a:solidFill>
                  <a:schemeClr val="dk1"/>
                </a:solidFill>
                <a:latin typeface="Calibri"/>
                <a:ea typeface="Calibri"/>
                <a:cs typeface="Calibri"/>
                <a:sym typeface="Calibri"/>
              </a:rPr>
            </a:br>
            <a:endParaRPr lang="ja-JP" sz="1200" b="0" i="0" u="none" strike="noStrike" cap="none" dirty="0">
              <a:solidFill>
                <a:schemeClr val="dk1"/>
              </a:solidFill>
              <a:latin typeface="Calibri"/>
              <a:ea typeface="Calibri"/>
              <a:cs typeface="Calibri"/>
              <a:sym typeface="Calibri"/>
            </a:endParaRPr>
          </a:p>
        </p:txBody>
      </p:sp>
      <p:sp>
        <p:nvSpPr>
          <p:cNvPr id="307" name="Shape 3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44784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ja-JP" sz="1200" b="0" i="0" u="none" strike="noStrike" cap="none" dirty="0">
                <a:solidFill>
                  <a:schemeClr val="dk1"/>
                </a:solidFill>
                <a:latin typeface="Calibri"/>
                <a:ea typeface="Calibri"/>
                <a:cs typeface="Calibri"/>
                <a:sym typeface="Calibri"/>
              </a:rPr>
              <a:t>次に、中期緑内障では☆</a:t>
            </a:r>
            <a:br>
              <a:rPr lang="ja-JP" sz="1200" b="0" i="0" u="none" strike="noStrike" cap="none" dirty="0">
                <a:solidFill>
                  <a:schemeClr val="dk1"/>
                </a:solidFill>
                <a:latin typeface="Calibri"/>
                <a:ea typeface="Calibri"/>
                <a:cs typeface="Calibri"/>
                <a:sym typeface="Calibri"/>
              </a:rPr>
            </a:br>
            <a:r>
              <a:rPr lang="ja-JP" sz="1200" b="0" i="0" u="none" strike="noStrike" cap="none" dirty="0">
                <a:solidFill>
                  <a:schemeClr val="dk1"/>
                </a:solidFill>
                <a:latin typeface="Calibri"/>
                <a:ea typeface="Calibri"/>
                <a:cs typeface="Calibri"/>
                <a:sym typeface="Calibri"/>
              </a:rPr>
              <a:t>wrgcとの相関係数は、MDが0.48、VFIが0.38で、MD、VFI共に早期と比べて相関が悪くな</a:t>
            </a:r>
            <a:r>
              <a:rPr lang="ja-JP" altLang="en-US" sz="1200" b="0" i="0" u="none" strike="noStrike" cap="none" dirty="0">
                <a:solidFill>
                  <a:schemeClr val="dk1"/>
                </a:solidFill>
                <a:latin typeface="Calibri"/>
                <a:ea typeface="Calibri"/>
                <a:cs typeface="Calibri"/>
                <a:sym typeface="Calibri"/>
              </a:rPr>
              <a:t>っていました</a:t>
            </a:r>
            <a:r>
              <a:rPr lang="ja-JP" sz="1200" b="0" i="0" u="none" strike="noStrike" cap="none" dirty="0">
                <a:solidFill>
                  <a:schemeClr val="dk1"/>
                </a:solidFill>
                <a:latin typeface="Calibri"/>
                <a:ea typeface="Calibri"/>
                <a:cs typeface="Calibri"/>
                <a:sym typeface="Calibri"/>
              </a:rPr>
              <a:t>★</a:t>
            </a:r>
            <a:br>
              <a:rPr lang="ja-JP" sz="1200" b="0" i="0" u="none" strike="noStrike" cap="none" dirty="0">
                <a:solidFill>
                  <a:schemeClr val="dk1"/>
                </a:solidFill>
                <a:latin typeface="Calibri"/>
                <a:ea typeface="Calibri"/>
                <a:cs typeface="Calibri"/>
                <a:sym typeface="Calibri"/>
              </a:rPr>
            </a:br>
            <a:endParaRPr lang="ja-JP" sz="1200" b="0" i="0" u="none" strike="noStrike" cap="none" dirty="0">
              <a:solidFill>
                <a:schemeClr val="dk1"/>
              </a:solidFill>
              <a:latin typeface="Calibri"/>
              <a:ea typeface="Calibri"/>
              <a:cs typeface="Calibri"/>
              <a:sym typeface="Calibri"/>
            </a:endParaRPr>
          </a:p>
        </p:txBody>
      </p:sp>
      <p:sp>
        <p:nvSpPr>
          <p:cNvPr id="318" name="Shape 31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90722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ja-JP" sz="1200" b="0" i="0" u="none" strike="noStrike" cap="none" dirty="0">
                <a:solidFill>
                  <a:schemeClr val="dk1"/>
                </a:solidFill>
                <a:latin typeface="Calibri"/>
                <a:ea typeface="Calibri"/>
                <a:cs typeface="Calibri"/>
                <a:sym typeface="Calibri"/>
              </a:rPr>
              <a:t>次に、後期緑内障では☆</a:t>
            </a:r>
            <a:br>
              <a:rPr lang="ja-JP" sz="1200" b="0" i="0" u="none" strike="noStrike" cap="none" dirty="0">
                <a:solidFill>
                  <a:schemeClr val="dk1"/>
                </a:solidFill>
                <a:latin typeface="Calibri"/>
                <a:ea typeface="Calibri"/>
                <a:cs typeface="Calibri"/>
                <a:sym typeface="Calibri"/>
              </a:rPr>
            </a:br>
            <a:r>
              <a:rPr lang="ja-JP" sz="1200" b="0" i="0" u="none" strike="noStrike" cap="none" dirty="0">
                <a:solidFill>
                  <a:schemeClr val="dk1"/>
                </a:solidFill>
                <a:latin typeface="Calibri"/>
                <a:ea typeface="Calibri"/>
                <a:cs typeface="Calibri"/>
                <a:sym typeface="Calibri"/>
              </a:rPr>
              <a:t>wrgcとの相関係数は、MDが0.77、VFIが0.83で、</a:t>
            </a:r>
            <a:r>
              <a:rPr lang="ja-JP" altLang="en-US" sz="1200" b="0" i="0" u="none" strike="noStrike" cap="none" dirty="0">
                <a:solidFill>
                  <a:schemeClr val="dk1"/>
                </a:solidFill>
                <a:latin typeface="Calibri"/>
                <a:ea typeface="Calibri"/>
                <a:cs typeface="Calibri"/>
                <a:sym typeface="Calibri"/>
              </a:rPr>
              <a:t>最も</a:t>
            </a:r>
            <a:r>
              <a:rPr lang="ja-JP" sz="1200" b="0" i="0" u="none" strike="noStrike" cap="none" dirty="0">
                <a:solidFill>
                  <a:schemeClr val="dk1"/>
                </a:solidFill>
                <a:latin typeface="Calibri"/>
                <a:ea typeface="Calibri"/>
                <a:cs typeface="Calibri"/>
                <a:sym typeface="Calibri"/>
              </a:rPr>
              <a:t>強い相関がありました★</a:t>
            </a:r>
          </a:p>
        </p:txBody>
      </p:sp>
      <p:sp>
        <p:nvSpPr>
          <p:cNvPr id="329" name="Shape 32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78921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kumimoji="1" lang="ja-JP" altLang="en-US" dirty="0"/>
              <a:t>網膜神経細胞数は早期で平均約</a:t>
            </a:r>
            <a:r>
              <a:rPr kumimoji="1" lang="en-US" altLang="ja-JP" dirty="0"/>
              <a:t>75</a:t>
            </a:r>
            <a:r>
              <a:rPr kumimoji="1" lang="ja-JP" altLang="en-US" dirty="0"/>
              <a:t>万、中期で約</a:t>
            </a:r>
            <a:r>
              <a:rPr kumimoji="1" lang="en-US" altLang="ja-JP" dirty="0"/>
              <a:t>50</a:t>
            </a:r>
            <a:r>
              <a:rPr kumimoji="1" lang="ja-JP" altLang="en-US" dirty="0"/>
              <a:t>万、後期で約</a:t>
            </a:r>
            <a:r>
              <a:rPr kumimoji="1" lang="en-US" altLang="ja-JP" dirty="0"/>
              <a:t>30</a:t>
            </a:r>
            <a:r>
              <a:rPr kumimoji="1" lang="ja-JP" altLang="en-US" dirty="0"/>
              <a:t>万と各病期で有意な減少を認めました。</a:t>
            </a:r>
          </a:p>
        </p:txBody>
      </p:sp>
      <p:sp>
        <p:nvSpPr>
          <p:cNvPr id="4" name="スライド番号プレースホルダー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81</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912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B26F2985-32C7-4E26-B008-F291C49CB037}" type="slidenum">
              <a:rPr lang="en-US" altLang="ja-JP" smtClean="0">
                <a:solidFill>
                  <a:srgbClr val="000000"/>
                </a:solidFill>
              </a:rPr>
              <a:pPr eaLnBrk="1" hangingPunct="1"/>
              <a:t>7</a:t>
            </a:fld>
            <a:endParaRPr lang="en-US" altLang="ja-JP">
              <a:solidFill>
                <a:srgbClr val="000000"/>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1532772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ja-JP" altLang="ja-JP" sz="1200" b="0" i="0" u="none" strike="noStrike" cap="none" dirty="0">
                <a:solidFill>
                  <a:schemeClr val="dk1"/>
                </a:solidFill>
                <a:latin typeface="Calibri"/>
                <a:ea typeface="Calibri"/>
                <a:cs typeface="Calibri"/>
                <a:sym typeface="Calibri"/>
              </a:rPr>
              <a:t>結果のまとめです。</a:t>
            </a:r>
          </a:p>
          <a:p>
            <a:pPr marL="0" marR="0" lvl="0" indent="0" algn="l" rtl="0">
              <a:lnSpc>
                <a:spcPct val="100000"/>
              </a:lnSpc>
              <a:spcBef>
                <a:spcPts val="360"/>
              </a:spcBef>
              <a:spcAft>
                <a:spcPts val="0"/>
              </a:spcAft>
              <a:buClr>
                <a:schemeClr val="dk1"/>
              </a:buClr>
              <a:buSzPct val="25000"/>
              <a:buFont typeface="Calibri"/>
              <a:buNone/>
            </a:pPr>
            <a:r>
              <a:rPr lang="en-US" altLang="ja-JP" sz="1200" b="0" i="0" u="none" strike="noStrike" cap="none" dirty="0" err="1">
                <a:solidFill>
                  <a:schemeClr val="dk1"/>
                </a:solidFill>
                <a:latin typeface="Calibri"/>
                <a:ea typeface="Calibri"/>
                <a:cs typeface="Calibri"/>
                <a:sym typeface="Calibri"/>
              </a:rPr>
              <a:t>wRGC</a:t>
            </a:r>
            <a:r>
              <a:rPr lang="ja-JP" altLang="en-US" sz="1200" b="0" i="0" u="none" strike="noStrike" cap="none" dirty="0">
                <a:solidFill>
                  <a:schemeClr val="dk1"/>
                </a:solidFill>
                <a:latin typeface="Calibri"/>
                <a:ea typeface="Calibri"/>
                <a:cs typeface="Calibri"/>
                <a:sym typeface="Calibri"/>
              </a:rPr>
              <a:t>とＭＤ値、</a:t>
            </a:r>
            <a:r>
              <a:rPr lang="en-US" altLang="ja-JP" sz="1200" b="0" i="0" u="none" strike="noStrike" cap="none" dirty="0">
                <a:solidFill>
                  <a:schemeClr val="dk1"/>
                </a:solidFill>
                <a:latin typeface="Calibri"/>
                <a:ea typeface="Calibri"/>
                <a:cs typeface="Calibri"/>
                <a:sym typeface="Calibri"/>
              </a:rPr>
              <a:t>VFI</a:t>
            </a:r>
            <a:r>
              <a:rPr lang="ja-JP" altLang="en-US" sz="1200" b="0" i="0" u="none" strike="noStrike" cap="none" dirty="0">
                <a:solidFill>
                  <a:schemeClr val="dk1"/>
                </a:solidFill>
                <a:latin typeface="Calibri"/>
                <a:ea typeface="Calibri"/>
                <a:cs typeface="Calibri"/>
                <a:sym typeface="Calibri"/>
              </a:rPr>
              <a:t>との相関では</a:t>
            </a:r>
            <a:r>
              <a:rPr lang="ja-JP" altLang="ja-JP" sz="1200" b="0" i="0" u="none" strike="noStrike" cap="none" dirty="0">
                <a:solidFill>
                  <a:schemeClr val="dk1"/>
                </a:solidFill>
                <a:latin typeface="Calibri"/>
                <a:ea typeface="Calibri"/>
                <a:cs typeface="Calibri"/>
                <a:sym typeface="Calibri"/>
              </a:rPr>
              <a:t>緑内障全病期</a:t>
            </a:r>
            <a:r>
              <a:rPr lang="ja-JP" altLang="en-US" sz="1200" b="0" i="0" u="none" strike="noStrike" cap="none" dirty="0">
                <a:solidFill>
                  <a:schemeClr val="dk1"/>
                </a:solidFill>
                <a:latin typeface="Calibri"/>
                <a:ea typeface="Calibri"/>
                <a:cs typeface="Calibri"/>
                <a:sym typeface="Calibri"/>
              </a:rPr>
              <a:t>と</a:t>
            </a:r>
            <a:r>
              <a:rPr lang="ja-JP" altLang="ja-JP" sz="1200" b="0" i="0" u="none" strike="noStrike" cap="none" dirty="0">
                <a:solidFill>
                  <a:schemeClr val="dk1"/>
                </a:solidFill>
                <a:latin typeface="Calibri"/>
                <a:ea typeface="Calibri"/>
                <a:cs typeface="Calibri"/>
                <a:sym typeface="Calibri"/>
              </a:rPr>
              <a:t>非常につよい相関</a:t>
            </a:r>
            <a:r>
              <a:rPr lang="ja-JP" altLang="en-US" sz="1200" b="0" i="0" u="none" strike="noStrike" cap="none" dirty="0">
                <a:solidFill>
                  <a:schemeClr val="dk1"/>
                </a:solidFill>
                <a:latin typeface="Calibri"/>
                <a:ea typeface="Calibri"/>
                <a:cs typeface="Calibri"/>
                <a:sym typeface="Calibri"/>
              </a:rPr>
              <a:t>がみられましたが</a:t>
            </a:r>
            <a:endParaRPr lang="ja-JP" altLang="ja-JP"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ja-JP" altLang="en-US" sz="1200" b="0" i="0" u="none" strike="noStrike" cap="none" dirty="0">
                <a:solidFill>
                  <a:schemeClr val="dk1"/>
                </a:solidFill>
                <a:latin typeface="Calibri"/>
                <a:ea typeface="Calibri"/>
                <a:cs typeface="Calibri"/>
                <a:sym typeface="Calibri"/>
              </a:rPr>
              <a:t>サブ解析での</a:t>
            </a:r>
            <a:r>
              <a:rPr lang="ja-JP" altLang="ja-JP" sz="1200" b="0" i="0" u="none" strike="noStrike" cap="none" dirty="0">
                <a:solidFill>
                  <a:schemeClr val="dk1"/>
                </a:solidFill>
                <a:latin typeface="Calibri"/>
                <a:ea typeface="Calibri"/>
                <a:cs typeface="Calibri"/>
                <a:sym typeface="Calibri"/>
              </a:rPr>
              <a:t>緑内障病期</a:t>
            </a:r>
            <a:r>
              <a:rPr lang="ja-JP" altLang="en-US" sz="1200" b="0" i="0" u="none" strike="noStrike" cap="none" dirty="0">
                <a:solidFill>
                  <a:schemeClr val="dk1"/>
                </a:solidFill>
                <a:latin typeface="Calibri"/>
                <a:ea typeface="Calibri"/>
                <a:cs typeface="Calibri"/>
                <a:sym typeface="Calibri"/>
              </a:rPr>
              <a:t>別で</a:t>
            </a:r>
            <a:r>
              <a:rPr lang="ja-JP" altLang="ja-JP" sz="1200" b="0" i="0" u="none" strike="noStrike" cap="none" dirty="0">
                <a:solidFill>
                  <a:schemeClr val="dk1"/>
                </a:solidFill>
                <a:latin typeface="Calibri"/>
                <a:ea typeface="Calibri"/>
                <a:cs typeface="Calibri"/>
                <a:sym typeface="Calibri"/>
              </a:rPr>
              <a:t>は後期がもっとも相関が高く、中期</a:t>
            </a:r>
            <a:r>
              <a:rPr lang="ja-JP" altLang="ja-JP" sz="1600" b="0" i="0" u="none" strike="noStrike" cap="none" dirty="0">
                <a:solidFill>
                  <a:schemeClr val="dk1"/>
                </a:solidFill>
                <a:latin typeface="Calibri"/>
                <a:ea typeface="Calibri"/>
                <a:cs typeface="Calibri"/>
                <a:sym typeface="Calibri"/>
              </a:rPr>
              <a:t>が低い</a:t>
            </a:r>
            <a:r>
              <a:rPr lang="ja-JP" altLang="en-US" sz="1600" b="0" i="0" u="none" strike="noStrike" cap="none" dirty="0">
                <a:solidFill>
                  <a:schemeClr val="dk1"/>
                </a:solidFill>
                <a:latin typeface="Calibri"/>
                <a:ea typeface="Calibri"/>
                <a:cs typeface="Calibri"/>
                <a:sym typeface="Calibri"/>
              </a:rPr>
              <a:t>ことがわかりました。</a:t>
            </a:r>
            <a:endParaRPr lang="en-US" altLang="ja-JP" sz="16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360"/>
              </a:spcBef>
              <a:spcAft>
                <a:spcPts val="0"/>
              </a:spcAft>
              <a:buClr>
                <a:schemeClr val="dk1"/>
              </a:buClr>
              <a:buSzPct val="25000"/>
              <a:buFont typeface="Calibri"/>
              <a:buNone/>
              <a:tabLst/>
              <a:defRPr/>
            </a:pPr>
            <a:r>
              <a:rPr kumimoji="1" lang="ja-JP" altLang="en-US" sz="1600" b="0" i="0" u="none" strike="noStrike" kern="1200" cap="none" dirty="0">
                <a:solidFill>
                  <a:schemeClr val="dk1"/>
                </a:solidFill>
                <a:latin typeface="+mn-ea"/>
                <a:ea typeface="Calibri"/>
                <a:cs typeface="Calibri"/>
                <a:sym typeface="Calibri"/>
              </a:rPr>
              <a:t>また各病期において網膜細胞推定数の有意な減少がみられました。</a:t>
            </a:r>
          </a:p>
          <a:p>
            <a:pPr marL="0" marR="0" lvl="0" indent="0" algn="l" rtl="0">
              <a:lnSpc>
                <a:spcPct val="100000"/>
              </a:lnSpc>
              <a:spcBef>
                <a:spcPts val="360"/>
              </a:spcBef>
              <a:spcAft>
                <a:spcPts val="0"/>
              </a:spcAft>
              <a:buClr>
                <a:schemeClr val="dk1"/>
              </a:buClr>
              <a:buSzPct val="25000"/>
              <a:buFont typeface="Calibri"/>
              <a:buNone/>
            </a:pPr>
            <a:endParaRPr lang="en-US" altLang="ja-JP" sz="1600" b="0" i="0" u="none" strike="noStrike" cap="none" dirty="0">
              <a:solidFill>
                <a:schemeClr val="dk1"/>
              </a:solidFill>
              <a:latin typeface="Calibri"/>
              <a:ea typeface="Calibri"/>
              <a:cs typeface="Calibri"/>
              <a:sym typeface="Calibri"/>
            </a:endParaRPr>
          </a:p>
        </p:txBody>
      </p:sp>
      <p:sp>
        <p:nvSpPr>
          <p:cNvPr id="341" name="Shape 341"/>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82</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6738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lang="en-US" altLang="ja-JP" sz="1200" b="0" i="0" u="none" strike="noStrike" cap="none" dirty="0">
              <a:solidFill>
                <a:schemeClr val="dk1"/>
              </a:solidFill>
              <a:latin typeface="Calibri"/>
              <a:ea typeface="Calibri"/>
              <a:cs typeface="Calibri"/>
              <a:sym typeface="Calibri"/>
            </a:endParaRPr>
          </a:p>
        </p:txBody>
      </p:sp>
      <p:sp>
        <p:nvSpPr>
          <p:cNvPr id="161" name="Shape 16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5342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1" lang="en-US" altLang="ja-JP" sz="1050" b="0" i="0" u="none" strike="noStrike" kern="1200" cap="none" dirty="0" err="1">
                <a:solidFill>
                  <a:schemeClr val="tx1"/>
                </a:solidFill>
                <a:latin typeface="+mn-ea"/>
                <a:ea typeface="+mn-ea"/>
                <a:cs typeface="Calibri"/>
                <a:sym typeface="Calibri"/>
              </a:rPr>
              <a:t>wRGC</a:t>
            </a:r>
            <a:r>
              <a:rPr kumimoji="1" lang="ja-JP" altLang="en-US" sz="1050" b="0" i="0" u="none" strike="noStrike" kern="1200" cap="none" dirty="0">
                <a:solidFill>
                  <a:schemeClr val="tx1"/>
                </a:solidFill>
                <a:latin typeface="+mn-ea"/>
                <a:ea typeface="+mn-ea"/>
                <a:cs typeface="Calibri"/>
                <a:sym typeface="Calibri"/>
              </a:rPr>
              <a:t>モデルの問題点としては、</a:t>
            </a:r>
            <a:endParaRPr kumimoji="1" lang="en-US" altLang="ja-JP" sz="1050" b="0" i="0" u="none" strike="noStrike" kern="1200" cap="none" dirty="0">
              <a:solidFill>
                <a:schemeClr val="tx1"/>
              </a:solidFill>
              <a:latin typeface="+mn-ea"/>
              <a:ea typeface="+mn-ea"/>
              <a:cs typeface="Calibri"/>
              <a:sym typeface="Calibri"/>
            </a:endParaRPr>
          </a:p>
          <a:p>
            <a:pPr marL="0" marR="0" lvl="0" indent="0" algn="l" rtl="0">
              <a:spcBef>
                <a:spcPts val="0"/>
              </a:spcBef>
              <a:spcAft>
                <a:spcPts val="0"/>
              </a:spcAft>
              <a:buClr>
                <a:schemeClr val="dk1"/>
              </a:buClr>
              <a:buSzPct val="25000"/>
              <a:buFont typeface="Calibri"/>
              <a:buNone/>
            </a:pPr>
            <a:r>
              <a:rPr lang="ja-JP" altLang="en-US" sz="1050" b="0" i="0" u="none" strike="noStrike" cap="none" dirty="0">
                <a:solidFill>
                  <a:schemeClr val="dk1"/>
                </a:solidFill>
                <a:latin typeface="Calibri"/>
                <a:ea typeface="Calibri"/>
                <a:cs typeface="Calibri"/>
                <a:sym typeface="Calibri"/>
              </a:rPr>
              <a:t>中期の推定のあまさは、早期では、</a:t>
            </a:r>
            <a:r>
              <a:rPr lang="en-US" altLang="ja-JP" sz="1050" b="0" i="0" u="none" strike="noStrike" cap="none" dirty="0">
                <a:solidFill>
                  <a:schemeClr val="dk1"/>
                </a:solidFill>
                <a:latin typeface="Calibri"/>
                <a:ea typeface="Calibri"/>
                <a:cs typeface="Calibri"/>
                <a:sym typeface="Calibri"/>
              </a:rPr>
              <a:t>OCT</a:t>
            </a:r>
            <a:r>
              <a:rPr lang="ja-JP" altLang="en-US" sz="1050" b="0" i="0" u="none" strike="noStrike" cap="none" dirty="0">
                <a:solidFill>
                  <a:schemeClr val="dk1"/>
                </a:solidFill>
                <a:latin typeface="Calibri"/>
                <a:ea typeface="Calibri"/>
                <a:cs typeface="Calibri"/>
                <a:sym typeface="Calibri"/>
              </a:rPr>
              <a:t>から推定されるＲＧＣが高い割合で採用されていて中期では</a:t>
            </a:r>
            <a:r>
              <a:rPr lang="en-US" altLang="ja-JP" sz="1050" b="0" i="0" u="none" strike="noStrike" cap="none" dirty="0">
                <a:solidFill>
                  <a:schemeClr val="dk1"/>
                </a:solidFill>
                <a:latin typeface="Calibri"/>
                <a:ea typeface="Calibri"/>
                <a:cs typeface="Calibri"/>
                <a:sym typeface="Calibri"/>
              </a:rPr>
              <a:t>MD</a:t>
            </a:r>
            <a:r>
              <a:rPr lang="ja-JP" altLang="en-US" sz="1050" b="0" i="0" u="none" strike="noStrike" cap="none" dirty="0">
                <a:solidFill>
                  <a:schemeClr val="dk1"/>
                </a:solidFill>
                <a:latin typeface="Calibri"/>
                <a:ea typeface="Calibri"/>
                <a:cs typeface="Calibri"/>
                <a:sym typeface="Calibri"/>
              </a:rPr>
              <a:t>値の重み付けされた両者を用いて</a:t>
            </a:r>
            <a:r>
              <a:rPr lang="ja-JP" altLang="en-US" sz="1050" b="0" i="0" u="none" strike="noStrike" cap="none" dirty="0" err="1">
                <a:solidFill>
                  <a:schemeClr val="dk1"/>
                </a:solidFill>
                <a:latin typeface="Calibri"/>
                <a:ea typeface="Calibri"/>
                <a:cs typeface="Calibri"/>
                <a:sym typeface="Calibri"/>
              </a:rPr>
              <a:t>ｗ</a:t>
            </a:r>
            <a:r>
              <a:rPr lang="en-US" altLang="ja-JP" sz="1050" b="0" i="0" u="none" strike="noStrike" cap="none" dirty="0">
                <a:solidFill>
                  <a:schemeClr val="dk1"/>
                </a:solidFill>
                <a:latin typeface="Calibri"/>
                <a:ea typeface="Calibri"/>
                <a:cs typeface="Calibri"/>
                <a:sym typeface="Calibri"/>
              </a:rPr>
              <a:t>RGC</a:t>
            </a:r>
            <a:r>
              <a:rPr lang="ja-JP" altLang="en-US" sz="1050" b="0" i="0" u="none" strike="noStrike" cap="none" dirty="0" err="1">
                <a:solidFill>
                  <a:schemeClr val="dk1"/>
                </a:solidFill>
                <a:latin typeface="Calibri"/>
                <a:ea typeface="Calibri"/>
                <a:cs typeface="Calibri"/>
                <a:sym typeface="Calibri"/>
              </a:rPr>
              <a:t>が算</a:t>
            </a:r>
            <a:r>
              <a:rPr lang="ja-JP" altLang="en-US" sz="1050" b="0" i="0" u="none" strike="noStrike" cap="none" dirty="0">
                <a:solidFill>
                  <a:schemeClr val="dk1"/>
                </a:solidFill>
                <a:latin typeface="Calibri"/>
                <a:ea typeface="Calibri"/>
                <a:cs typeface="Calibri"/>
                <a:sym typeface="Calibri"/>
              </a:rPr>
              <a:t>出されています。</a:t>
            </a:r>
          </a:p>
          <a:p>
            <a:pPr marL="0" marR="0" lvl="0" indent="0" algn="l" rtl="0">
              <a:spcBef>
                <a:spcPts val="0"/>
              </a:spcBef>
              <a:buClr>
                <a:schemeClr val="dk1"/>
              </a:buClr>
              <a:buSzPct val="25000"/>
              <a:buFont typeface="Calibri"/>
              <a:buNone/>
            </a:pPr>
            <a:r>
              <a:rPr lang="ja-JP" altLang="en-US" sz="1050" b="0" i="0" u="none" strike="noStrike" cap="none" dirty="0">
                <a:solidFill>
                  <a:schemeClr val="dk1"/>
                </a:solidFill>
                <a:latin typeface="Calibri"/>
                <a:ea typeface="Calibri"/>
                <a:cs typeface="Calibri"/>
                <a:sym typeface="Calibri"/>
              </a:rPr>
              <a:t>後期では、視野からの推定が高い割合で採用されていきます。</a:t>
            </a:r>
            <a:r>
              <a:rPr lang="en-US" altLang="ja-JP" sz="1050" b="0" i="0" u="none" strike="noStrike" cap="none" dirty="0">
                <a:solidFill>
                  <a:schemeClr val="dk1"/>
                </a:solidFill>
                <a:latin typeface="Calibri"/>
                <a:ea typeface="Calibri"/>
                <a:cs typeface="Calibri"/>
                <a:sym typeface="Calibri"/>
              </a:rPr>
              <a:t>MD</a:t>
            </a:r>
            <a:r>
              <a:rPr lang="ja-JP" altLang="en-US" sz="1050" b="0" i="0" u="none" strike="noStrike" cap="none" dirty="0">
                <a:solidFill>
                  <a:schemeClr val="dk1"/>
                </a:solidFill>
                <a:latin typeface="Calibri"/>
                <a:ea typeface="Calibri"/>
                <a:cs typeface="Calibri"/>
                <a:sym typeface="Calibri"/>
              </a:rPr>
              <a:t>値</a:t>
            </a:r>
            <a:r>
              <a:rPr lang="en-US" altLang="ja-JP" sz="1050" b="0" i="0" u="none" strike="noStrike" cap="none" dirty="0">
                <a:solidFill>
                  <a:schemeClr val="dk1"/>
                </a:solidFill>
                <a:latin typeface="Calibri"/>
                <a:ea typeface="Calibri"/>
                <a:cs typeface="Calibri"/>
                <a:sym typeface="Calibri"/>
              </a:rPr>
              <a:t>VFI</a:t>
            </a:r>
            <a:r>
              <a:rPr lang="ja-JP" altLang="en-US" sz="1050" b="0" i="0" u="none" strike="noStrike" cap="none" dirty="0">
                <a:solidFill>
                  <a:schemeClr val="dk1"/>
                </a:solidFill>
                <a:latin typeface="Calibri"/>
                <a:ea typeface="Calibri"/>
                <a:cs typeface="Calibri"/>
                <a:sym typeface="Calibri"/>
              </a:rPr>
              <a:t>は視野から計算されるので、後期緑内障の</a:t>
            </a:r>
            <a:r>
              <a:rPr lang="en-US" altLang="ja-JP" sz="1050" b="0" i="0" u="none" strike="noStrike" cap="none" dirty="0" err="1">
                <a:solidFill>
                  <a:schemeClr val="dk1"/>
                </a:solidFill>
                <a:latin typeface="Calibri"/>
                <a:ea typeface="Calibri"/>
                <a:cs typeface="Calibri"/>
                <a:sym typeface="Calibri"/>
              </a:rPr>
              <a:t>wRGC</a:t>
            </a:r>
            <a:r>
              <a:rPr lang="ja-JP" altLang="en-US" sz="1050" b="0" i="0" u="none" strike="noStrike" cap="none" dirty="0">
                <a:solidFill>
                  <a:schemeClr val="dk1"/>
                </a:solidFill>
                <a:latin typeface="Calibri"/>
                <a:ea typeface="Calibri"/>
                <a:cs typeface="Calibri"/>
                <a:sym typeface="Calibri"/>
              </a:rPr>
              <a:t>との相関が高くなるのはある程度当然のことと考えられますが、興味深いのは早期緑内障は</a:t>
            </a:r>
            <a:r>
              <a:rPr lang="en-US" altLang="ja-JP" sz="1050" b="0" i="0" u="none" strike="noStrike" cap="none" dirty="0">
                <a:solidFill>
                  <a:schemeClr val="dk1"/>
                </a:solidFill>
                <a:latin typeface="Calibri"/>
                <a:ea typeface="Calibri"/>
                <a:cs typeface="Calibri"/>
                <a:sym typeface="Calibri"/>
              </a:rPr>
              <a:t>OCT</a:t>
            </a:r>
            <a:r>
              <a:rPr lang="ja-JP" altLang="en-US" sz="1050" b="0" i="0" u="none" strike="noStrike" cap="none" dirty="0">
                <a:solidFill>
                  <a:schemeClr val="dk1"/>
                </a:solidFill>
                <a:latin typeface="Calibri"/>
                <a:ea typeface="Calibri"/>
                <a:cs typeface="Calibri"/>
                <a:sym typeface="Calibri"/>
              </a:rPr>
              <a:t>から推定されるＲＧＣに重みがついているにもかかわらず相関が中期より良いということです。これは</a:t>
            </a:r>
            <a:r>
              <a:rPr lang="en-US" altLang="ja-JP" sz="1050" b="0" i="0" u="none" strike="noStrike" cap="none" dirty="0">
                <a:solidFill>
                  <a:schemeClr val="dk1"/>
                </a:solidFill>
                <a:latin typeface="Calibri"/>
                <a:ea typeface="Calibri"/>
                <a:cs typeface="Calibri"/>
                <a:sym typeface="Calibri"/>
              </a:rPr>
              <a:t>MD</a:t>
            </a:r>
            <a:r>
              <a:rPr lang="ja-JP" altLang="en-US" sz="1050" b="0" i="0" u="none" strike="noStrike" cap="none" dirty="0">
                <a:solidFill>
                  <a:schemeClr val="dk1"/>
                </a:solidFill>
                <a:latin typeface="Calibri"/>
                <a:ea typeface="Calibri"/>
                <a:cs typeface="Calibri"/>
                <a:sym typeface="Calibri"/>
              </a:rPr>
              <a:t>値のみを重み付けに採用しているこのモデルの限界かと思われます。</a:t>
            </a:r>
          </a:p>
          <a:p>
            <a:pPr marL="0" marR="0" lvl="0" indent="0" algn="l" defTabSz="914400" rtl="0" eaLnBrk="1" fontAlgn="auto" latinLnBrk="0" hangingPunct="1">
              <a:lnSpc>
                <a:spcPct val="100000"/>
              </a:lnSpc>
              <a:spcBef>
                <a:spcPts val="360"/>
              </a:spcBef>
              <a:spcAft>
                <a:spcPts val="0"/>
              </a:spcAft>
              <a:buClrTx/>
              <a:buSzTx/>
              <a:buFontTx/>
              <a:buNone/>
              <a:tabLst/>
              <a:defRPr/>
            </a:pPr>
            <a:endParaRPr kumimoji="1" lang="en-US" altLang="ja-JP" sz="1050" b="0" i="0" u="none" strike="noStrike" kern="1200" cap="none" dirty="0">
              <a:solidFill>
                <a:schemeClr val="tx1"/>
              </a:solidFill>
              <a:latin typeface="+mn-ea"/>
              <a:ea typeface="+mn-ea"/>
              <a:cs typeface="Calibri"/>
              <a:sym typeface="Calibri"/>
            </a:endParaRPr>
          </a:p>
        </p:txBody>
      </p:sp>
      <p:sp>
        <p:nvSpPr>
          <p:cNvPr id="4" name="スライド番号プレースホルダー 3"/>
          <p:cNvSpPr>
            <a:spLocks noGrp="1"/>
          </p:cNvSpPr>
          <p:nvPr>
            <p:ph type="sldNum" idx="10"/>
          </p:nvPr>
        </p:nvSpPr>
        <p:spPr>
          <a:xfrm>
            <a:off x="3884612" y="8685213"/>
            <a:ext cx="2971799" cy="458786"/>
          </a:xfrm>
          <a:prstGeom prst="rect">
            <a:avLst/>
          </a:prstGeo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4797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dirty="0"/>
              <a:t>次に問題点として、測定機器による限界があげられます。</a:t>
            </a:r>
            <a:r>
              <a:rPr lang="ja-JP" altLang="ja-JP" sz="1050" b="0" i="0" u="none" strike="noStrike" cap="none" dirty="0">
                <a:solidFill>
                  <a:schemeClr val="dk1"/>
                </a:solidFill>
                <a:latin typeface="Calibri"/>
                <a:ea typeface="Calibri"/>
                <a:cs typeface="Calibri"/>
                <a:sym typeface="Calibri"/>
              </a:rPr>
              <a:t>HFA、OCTの測定のばらつき</a:t>
            </a:r>
            <a:r>
              <a:rPr lang="ja-JP" altLang="en-US" sz="1050" b="0" i="0" u="none" strike="noStrike" cap="none" dirty="0">
                <a:solidFill>
                  <a:schemeClr val="dk1"/>
                </a:solidFill>
                <a:latin typeface="Calibri"/>
                <a:ea typeface="Calibri"/>
                <a:cs typeface="Calibri"/>
                <a:sym typeface="Calibri"/>
              </a:rPr>
              <a:t>、特にハンフリーにおいては患者の習熟度に依存します。</a:t>
            </a:r>
            <a:endParaRPr lang="en-US" altLang="ja-JP" sz="105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lang="ja-JP" altLang="en-US" sz="1050" b="0" i="0" u="none" strike="noStrike" cap="none" dirty="0">
                <a:solidFill>
                  <a:schemeClr val="dk1"/>
                </a:solidFill>
                <a:latin typeface="Calibri"/>
                <a:ea typeface="Calibri"/>
                <a:cs typeface="Calibri"/>
                <a:sym typeface="Calibri"/>
              </a:rPr>
              <a:t>また</a:t>
            </a:r>
            <a:r>
              <a:rPr kumimoji="1" lang="ja-JP" altLang="en-US" sz="1050" dirty="0"/>
              <a:t>網膜神経節細胞数や分布を測定できるのが理想ですが実際は</a:t>
            </a:r>
            <a:r>
              <a:rPr kumimoji="1" lang="en-US" altLang="ja-JP" sz="1050" dirty="0"/>
              <a:t>OCT</a:t>
            </a:r>
            <a:r>
              <a:rPr kumimoji="1" lang="ja-JP" altLang="en-US" sz="1050" dirty="0"/>
              <a:t>では厚みを測定しているだけ</a:t>
            </a:r>
            <a:r>
              <a:rPr kumimoji="1" lang="ja-JP" altLang="en-US" sz="1050" b="0" i="0" u="none" strike="noStrike" kern="1200" cap="none" dirty="0">
                <a:solidFill>
                  <a:schemeClr val="tx1"/>
                </a:solidFill>
                <a:latin typeface="+mn-ea"/>
                <a:ea typeface="+mn-ea"/>
                <a:cs typeface="Calibri"/>
                <a:sym typeface="Calibri"/>
              </a:rPr>
              <a:t>で厚みの構成成分などが不明です。</a:t>
            </a:r>
            <a:endParaRPr kumimoji="1" lang="en-US" altLang="ja-JP" sz="1050" b="0" i="0" u="none" strike="noStrike" kern="1200" cap="none" dirty="0">
              <a:solidFill>
                <a:schemeClr val="tx1"/>
              </a:solidFill>
              <a:latin typeface="+mn-ea"/>
              <a:ea typeface="+mn-ea"/>
              <a:cs typeface="Calibri"/>
              <a:sym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dirty="0">
                <a:solidFill>
                  <a:schemeClr val="tx1"/>
                </a:solidFill>
                <a:latin typeface="+mn-ea"/>
                <a:ea typeface="+mn-ea"/>
                <a:cs typeface="Calibri"/>
                <a:sym typeface="Calibri"/>
              </a:rPr>
              <a:t>今後測定機器の進歩が重要になってくると思います。</a:t>
            </a:r>
            <a:endParaRPr kumimoji="1" lang="en-US" altLang="ja-JP" sz="1050" b="0" i="0" u="none" strike="noStrike" kern="1200" cap="none" dirty="0">
              <a:solidFill>
                <a:schemeClr val="tx1"/>
              </a:solidFill>
              <a:latin typeface="+mn-ea"/>
              <a:ea typeface="+mn-ea"/>
              <a:cs typeface="Calibri"/>
              <a:sym typeface="Calibri"/>
            </a:endParaRPr>
          </a:p>
        </p:txBody>
      </p:sp>
      <p:sp>
        <p:nvSpPr>
          <p:cNvPr id="4" name="スライド番号プレースホルダー 3"/>
          <p:cNvSpPr>
            <a:spLocks noGrp="1"/>
          </p:cNvSpPr>
          <p:nvPr>
            <p:ph type="sldNum" idx="10"/>
          </p:nvPr>
        </p:nvSpPr>
        <p:spPr>
          <a:xfrm>
            <a:off x="3884612" y="8685213"/>
            <a:ext cx="2971799" cy="458786"/>
          </a:xfrm>
          <a:prstGeom prst="rect">
            <a:avLst/>
          </a:prstGeo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4188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buNone/>
            </a:pPr>
            <a:r>
              <a:rPr kumimoji="1" lang="ja-JP" altLang="en-US" sz="1200" b="0" i="0" u="none" strike="noStrike" kern="1200" cap="none" dirty="0">
                <a:solidFill>
                  <a:schemeClr val="dk1"/>
                </a:solidFill>
                <a:effectLst/>
                <a:latin typeface="Calibri"/>
                <a:ea typeface="Calibri"/>
                <a:cs typeface="Calibri"/>
                <a:sym typeface="Calibri"/>
              </a:rPr>
              <a:t>ハンフリーの測定プログラムですが、右が</a:t>
            </a:r>
            <a:r>
              <a:rPr kumimoji="1" lang="en-US" altLang="ja-JP" sz="1200" b="0" i="0" u="none" strike="noStrike" kern="1200" cap="none" dirty="0">
                <a:solidFill>
                  <a:schemeClr val="dk1"/>
                </a:solidFill>
                <a:effectLst/>
                <a:latin typeface="Calibri"/>
                <a:ea typeface="Calibri"/>
                <a:cs typeface="Calibri"/>
                <a:sym typeface="Calibri"/>
              </a:rPr>
              <a:t>30-2</a:t>
            </a:r>
            <a:r>
              <a:rPr kumimoji="1" lang="ja-JP" altLang="en-US" sz="1200" b="0" i="0" u="none" strike="noStrike" kern="1200" cap="none" dirty="0">
                <a:solidFill>
                  <a:schemeClr val="dk1"/>
                </a:solidFill>
                <a:effectLst/>
                <a:latin typeface="Calibri"/>
                <a:ea typeface="Calibri"/>
                <a:cs typeface="Calibri"/>
                <a:sym typeface="Calibri"/>
              </a:rPr>
              <a:t>で左が</a:t>
            </a:r>
            <a:r>
              <a:rPr kumimoji="1" lang="en-US" altLang="ja-JP" sz="1200" b="0" i="0" u="none" strike="noStrike" kern="1200" cap="none" dirty="0">
                <a:solidFill>
                  <a:schemeClr val="dk1"/>
                </a:solidFill>
                <a:effectLst/>
                <a:latin typeface="Calibri"/>
                <a:ea typeface="Calibri"/>
                <a:cs typeface="Calibri"/>
                <a:sym typeface="Calibri"/>
              </a:rPr>
              <a:t>10-2</a:t>
            </a:r>
            <a:r>
              <a:rPr kumimoji="1" lang="ja-JP" altLang="en-US" sz="1200" b="0" i="0" u="none" strike="noStrike" kern="1200" cap="none" dirty="0" err="1">
                <a:solidFill>
                  <a:schemeClr val="dk1"/>
                </a:solidFill>
                <a:effectLst/>
                <a:latin typeface="Calibri"/>
                <a:ea typeface="Calibri"/>
                <a:cs typeface="Calibri"/>
                <a:sym typeface="Calibri"/>
              </a:rPr>
              <a:t>の測</a:t>
            </a:r>
            <a:r>
              <a:rPr kumimoji="1" lang="ja-JP" altLang="en-US" sz="1200" b="0" i="0" u="none" strike="noStrike" kern="1200" cap="none" dirty="0">
                <a:solidFill>
                  <a:schemeClr val="dk1"/>
                </a:solidFill>
                <a:effectLst/>
                <a:latin typeface="Calibri"/>
                <a:ea typeface="Calibri"/>
                <a:cs typeface="Calibri"/>
                <a:sym typeface="Calibri"/>
              </a:rPr>
              <a:t>定点を表しています。通常は中心視野が悪化した症例では</a:t>
            </a:r>
            <a:r>
              <a:rPr kumimoji="1" lang="en-US" altLang="ja-JP" sz="1200" b="0" i="0" u="none" strike="noStrike" kern="1200" cap="none" dirty="0">
                <a:solidFill>
                  <a:schemeClr val="dk1"/>
                </a:solidFill>
                <a:effectLst/>
                <a:latin typeface="Calibri"/>
                <a:ea typeface="Calibri"/>
                <a:cs typeface="Calibri"/>
                <a:sym typeface="Calibri"/>
              </a:rPr>
              <a:t>10-2</a:t>
            </a:r>
            <a:r>
              <a:rPr kumimoji="1" lang="ja-JP" altLang="en-US" sz="1200" b="0" i="0" u="none" strike="noStrike" kern="1200" cap="none" dirty="0">
                <a:solidFill>
                  <a:schemeClr val="dk1"/>
                </a:solidFill>
                <a:effectLst/>
                <a:latin typeface="Calibri"/>
                <a:ea typeface="Calibri"/>
                <a:cs typeface="Calibri"/>
                <a:sym typeface="Calibri"/>
              </a:rPr>
              <a:t>が有用といわれています。しかし近年では</a:t>
            </a:r>
            <a:r>
              <a:rPr kumimoji="1" lang="en-US" altLang="ja-JP" sz="1200" b="0" i="0" u="none" strike="noStrike" kern="1200" cap="none" dirty="0">
                <a:solidFill>
                  <a:schemeClr val="dk1"/>
                </a:solidFill>
                <a:effectLst/>
                <a:latin typeface="Calibri"/>
                <a:ea typeface="Calibri"/>
                <a:cs typeface="Calibri"/>
                <a:sym typeface="Calibri"/>
              </a:rPr>
              <a:t>30-2</a:t>
            </a:r>
            <a:r>
              <a:rPr kumimoji="1" lang="ja-JP" altLang="en-US" sz="1200" b="0" i="0" u="none" strike="noStrike" kern="1200" cap="none" dirty="0">
                <a:solidFill>
                  <a:schemeClr val="dk1"/>
                </a:solidFill>
                <a:effectLst/>
                <a:latin typeface="Calibri"/>
                <a:ea typeface="Calibri"/>
                <a:cs typeface="Calibri"/>
                <a:sym typeface="Calibri"/>
              </a:rPr>
              <a:t>のプログラムの</a:t>
            </a:r>
            <a:r>
              <a:rPr kumimoji="1" lang="en-US" altLang="ja-JP" sz="1200" b="0" i="0" u="none" strike="noStrike" kern="1200" cap="none" dirty="0">
                <a:solidFill>
                  <a:schemeClr val="dk1"/>
                </a:solidFill>
                <a:effectLst/>
                <a:latin typeface="Calibri"/>
                <a:ea typeface="Calibri"/>
                <a:cs typeface="Calibri"/>
                <a:sym typeface="Calibri"/>
              </a:rPr>
              <a:t>6</a:t>
            </a:r>
            <a:r>
              <a:rPr kumimoji="1" lang="ja-JP" altLang="en-US" sz="1200" b="0" i="0" u="none" strike="noStrike" kern="1200" cap="none" dirty="0">
                <a:solidFill>
                  <a:schemeClr val="dk1"/>
                </a:solidFill>
                <a:effectLst/>
                <a:latin typeface="Calibri"/>
                <a:ea typeface="Calibri"/>
                <a:cs typeface="Calibri"/>
                <a:sym typeface="Calibri"/>
              </a:rPr>
              <a:t>度間隔の視野測定のみでは</a:t>
            </a:r>
            <a:r>
              <a:rPr kumimoji="1" lang="en-US" altLang="ja-JP" sz="1200" b="0" i="0" u="none" strike="noStrike" kern="1200" cap="none" dirty="0">
                <a:solidFill>
                  <a:schemeClr val="dk1"/>
                </a:solidFill>
                <a:effectLst/>
                <a:latin typeface="Calibri"/>
                <a:ea typeface="Calibri"/>
                <a:cs typeface="Calibri"/>
                <a:sym typeface="Calibri"/>
              </a:rPr>
              <a:t>10-2</a:t>
            </a:r>
            <a:r>
              <a:rPr kumimoji="1" lang="ja-JP" altLang="en-US" sz="1200" b="0" i="0" u="none" strike="noStrike" kern="1200" cap="none" dirty="0">
                <a:solidFill>
                  <a:schemeClr val="dk1"/>
                </a:solidFill>
                <a:effectLst/>
                <a:latin typeface="Calibri"/>
                <a:ea typeface="Calibri"/>
                <a:cs typeface="Calibri"/>
                <a:sym typeface="Calibri"/>
              </a:rPr>
              <a:t>の</a:t>
            </a:r>
            <a:r>
              <a:rPr kumimoji="1" lang="en-US" altLang="ja-JP" sz="1200" b="0" i="0" u="none" strike="noStrike" kern="1200" cap="none" dirty="0">
                <a:solidFill>
                  <a:schemeClr val="dk1"/>
                </a:solidFill>
                <a:effectLst/>
                <a:latin typeface="Calibri"/>
                <a:ea typeface="Calibri"/>
                <a:cs typeface="Calibri"/>
                <a:sym typeface="Calibri"/>
              </a:rPr>
              <a:t>2</a:t>
            </a:r>
            <a:r>
              <a:rPr kumimoji="1" lang="ja-JP" altLang="en-US" sz="1200" b="0" i="0" u="none" strike="noStrike" kern="1200" cap="none" dirty="0">
                <a:solidFill>
                  <a:schemeClr val="dk1"/>
                </a:solidFill>
                <a:effectLst/>
                <a:latin typeface="Calibri"/>
                <a:ea typeface="Calibri"/>
                <a:cs typeface="Calibri"/>
                <a:sym typeface="Calibri"/>
              </a:rPr>
              <a:t>度間隔の視野測定で検出された視野異常を高頻度に正常と判断してしまうことが報告され、全病期での</a:t>
            </a:r>
            <a:r>
              <a:rPr kumimoji="1" lang="en-US" altLang="ja-JP" sz="1200" b="0" i="0" u="none" strike="noStrike" kern="1200" cap="none" dirty="0">
                <a:solidFill>
                  <a:schemeClr val="dk1"/>
                </a:solidFill>
                <a:effectLst/>
                <a:latin typeface="Calibri"/>
                <a:ea typeface="Calibri"/>
                <a:cs typeface="Calibri"/>
                <a:sym typeface="Calibri"/>
              </a:rPr>
              <a:t>10-2</a:t>
            </a:r>
            <a:r>
              <a:rPr kumimoji="1" lang="ja-JP" altLang="en-US" sz="1200" b="0" i="0" u="none" strike="noStrike" kern="1200" cap="none" dirty="0">
                <a:solidFill>
                  <a:schemeClr val="dk1"/>
                </a:solidFill>
                <a:effectLst/>
                <a:latin typeface="Calibri"/>
                <a:ea typeface="Calibri"/>
                <a:cs typeface="Calibri"/>
                <a:sym typeface="Calibri"/>
              </a:rPr>
              <a:t>の測定の有用性がしさされます。</a:t>
            </a:r>
            <a:r>
              <a:rPr kumimoji="1" lang="en-US" altLang="ja-JP" sz="1200" b="0" i="0" u="none" strike="noStrike" kern="1200" cap="none" dirty="0">
                <a:solidFill>
                  <a:schemeClr val="dk1"/>
                </a:solidFill>
                <a:effectLst/>
                <a:latin typeface="Calibri"/>
                <a:ea typeface="Calibri"/>
                <a:cs typeface="Calibri"/>
                <a:sym typeface="Calibri"/>
              </a:rPr>
              <a:t>OCT</a:t>
            </a:r>
            <a:r>
              <a:rPr kumimoji="1" lang="ja-JP" altLang="en-US" sz="1200" b="0" i="0" u="none" strike="noStrike" kern="1200" cap="none" dirty="0">
                <a:solidFill>
                  <a:schemeClr val="dk1"/>
                </a:solidFill>
                <a:effectLst/>
                <a:latin typeface="Calibri"/>
                <a:ea typeface="Calibri"/>
                <a:cs typeface="Calibri"/>
                <a:sym typeface="Calibri"/>
              </a:rPr>
              <a:t>とハンフリーの中心</a:t>
            </a:r>
            <a:r>
              <a:rPr kumimoji="1" lang="en-US" altLang="ja-JP" sz="1200" b="0" i="0" u="none" strike="noStrike" kern="1200" cap="none" dirty="0">
                <a:solidFill>
                  <a:schemeClr val="dk1"/>
                </a:solidFill>
                <a:effectLst/>
                <a:latin typeface="Calibri"/>
                <a:ea typeface="Calibri"/>
                <a:cs typeface="Calibri"/>
                <a:sym typeface="Calibri"/>
              </a:rPr>
              <a:t>10</a:t>
            </a:r>
            <a:r>
              <a:rPr kumimoji="1" lang="ja-JP" altLang="en-US" sz="1200" b="0" i="0" u="none" strike="noStrike" kern="1200" cap="none" dirty="0">
                <a:solidFill>
                  <a:schemeClr val="dk1"/>
                </a:solidFill>
                <a:effectLst/>
                <a:latin typeface="Calibri"/>
                <a:ea typeface="Calibri"/>
                <a:cs typeface="Calibri"/>
                <a:sym typeface="Calibri"/>
              </a:rPr>
              <a:t>度以内を２度間隔の視野検査を用いてより詳細に検討することが構造と機能のギャップを改善するために有用である可能性があると思います。</a:t>
            </a:r>
            <a:endParaRPr lang="ja-JP" altLang="en-US" b="0" dirty="0">
              <a:effectLst/>
            </a:endParaRPr>
          </a:p>
          <a:p>
            <a:pPr>
              <a:buNone/>
            </a:pPr>
            <a:br>
              <a:rPr lang="ja-JP" altLang="en-US" dirty="0"/>
            </a:br>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86</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24564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発表に先立ち、症例数の大幅な増加により、抄録と内容に変更がありますことをお詫びいたします。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87</a:t>
            </a:fld>
            <a:endParaRPr lang="en-US"/>
          </a:p>
        </p:txBody>
      </p:sp>
    </p:spTree>
    <p:extLst>
      <p:ext uri="{BB962C8B-B14F-4D97-AF65-F5344CB8AC3E}">
        <p14:creationId xmlns:p14="http://schemas.microsoft.com/office/powerpoint/2010/main" val="35567833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altLang="ja-JP" sz="1050" b="0" i="0" u="none" strike="noStrike" cap="none" dirty="0">
                <a:solidFill>
                  <a:schemeClr val="dk1"/>
                </a:solidFill>
                <a:latin typeface="+mn-lt"/>
                <a:ea typeface="Calibri"/>
                <a:cs typeface="Calibri"/>
                <a:sym typeface="Calibri"/>
              </a:rPr>
              <a:t>2009</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9</a:t>
            </a:r>
            <a:r>
              <a:rPr lang="ja-JP" altLang="en-US" sz="1050" b="0" i="0" u="none" strike="noStrike" cap="none" dirty="0">
                <a:solidFill>
                  <a:schemeClr val="dk1"/>
                </a:solidFill>
                <a:latin typeface="+mn-lt"/>
                <a:ea typeface="Calibri"/>
                <a:cs typeface="Calibri"/>
                <a:sym typeface="Calibri"/>
              </a:rPr>
              <a:t>月から</a:t>
            </a:r>
            <a:r>
              <a:rPr lang="en-US" altLang="ja-JP" sz="1050" b="0" i="0" u="none" strike="noStrike" cap="none" dirty="0">
                <a:solidFill>
                  <a:schemeClr val="dk1"/>
                </a:solidFill>
                <a:latin typeface="+mn-lt"/>
                <a:ea typeface="Calibri"/>
                <a:cs typeface="Calibri"/>
                <a:sym typeface="Calibri"/>
              </a:rPr>
              <a:t>2017</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6</a:t>
            </a:r>
            <a:r>
              <a:rPr lang="ja-JP" altLang="en-US" sz="1050" b="0" i="0" u="none" strike="noStrike" cap="none" dirty="0">
                <a:solidFill>
                  <a:schemeClr val="dk1"/>
                </a:solidFill>
                <a:latin typeface="+mn-lt"/>
                <a:ea typeface="Calibri"/>
                <a:cs typeface="Calibri"/>
                <a:sym typeface="Calibri"/>
              </a:rPr>
              <a:t>月、慈恵医大附属病院眼科において</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を同日に測定し、</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の信頼性指標と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基準を満たす</a:t>
            </a:r>
            <a:r>
              <a:rPr lang="en-US" altLang="ja-JP" sz="1050" b="0" i="0" u="none" strike="noStrike" cap="none" dirty="0">
                <a:solidFill>
                  <a:schemeClr val="dk1"/>
                </a:solidFill>
                <a:latin typeface="+mn-lt"/>
                <a:ea typeface="Calibri"/>
                <a:cs typeface="Calibri"/>
                <a:sym typeface="Calibri"/>
              </a:rPr>
              <a:t>131</a:t>
            </a:r>
            <a:r>
              <a:rPr lang="ja-JP" altLang="en-US" sz="1050" b="0" i="0" u="none" strike="noStrike" cap="none" dirty="0">
                <a:solidFill>
                  <a:schemeClr val="dk1"/>
                </a:solidFill>
                <a:latin typeface="+mn-lt"/>
                <a:ea typeface="Calibri"/>
                <a:cs typeface="Calibri"/>
                <a:sym typeface="Calibri"/>
              </a:rPr>
              <a:t>症例、</a:t>
            </a:r>
            <a:r>
              <a:rPr lang="en-US" altLang="ja-JP" sz="1050" b="0" i="0" u="none" strike="noStrike" cap="none" dirty="0">
                <a:solidFill>
                  <a:schemeClr val="dk1"/>
                </a:solidFill>
                <a:latin typeface="+mn-lt"/>
                <a:ea typeface="Calibri"/>
                <a:cs typeface="Calibri"/>
                <a:sym typeface="Calibri"/>
              </a:rPr>
              <a:t>628</a:t>
            </a:r>
            <a:r>
              <a:rPr lang="ja-JP" altLang="en-US" sz="1050" b="0" i="0" u="none" strike="noStrike" cap="none" dirty="0">
                <a:solidFill>
                  <a:schemeClr val="dk1"/>
                </a:solidFill>
                <a:latin typeface="+mn-lt"/>
                <a:ea typeface="Calibri"/>
                <a:cs typeface="Calibri"/>
                <a:sym typeface="Calibri"/>
              </a:rPr>
              <a:t>眼です</a:t>
            </a:r>
            <a:r>
              <a:rPr lang="ja-JP" altLang="en-US" sz="1050" b="0" i="0" u="none" strike="noStrike" cap="none" dirty="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5128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左視覚</a:t>
            </a:r>
            <a:r>
              <a:rPr lang="en-US" altLang="ja-JP" dirty="0"/>
              <a:t>10°</a:t>
            </a:r>
            <a:r>
              <a:rPr lang="ja-JP" altLang="en-US" dirty="0"/>
              <a:t>以内からの入力神経線維走行の視神経乳頭への対応示します。</a:t>
            </a:r>
            <a:endParaRPr lang="en-US" altLang="ja-JP" dirty="0"/>
          </a:p>
          <a:p>
            <a:endParaRPr lang="en-US" altLang="ja-JP" dirty="0"/>
          </a:p>
          <a:p>
            <a:r>
              <a:rPr lang="ja-JP" altLang="en-US" dirty="0"/>
              <a:t>左図、</a:t>
            </a:r>
            <a:r>
              <a:rPr lang="en-US" altLang="ja-JP" dirty="0"/>
              <a:t>Hood</a:t>
            </a:r>
            <a:r>
              <a:rPr lang="ja-JP" altLang="en-US" dirty="0"/>
              <a:t>らは中心</a:t>
            </a:r>
            <a:r>
              <a:rPr lang="en-US" altLang="ja-JP" dirty="0"/>
              <a:t>8</a:t>
            </a:r>
            <a:r>
              <a:rPr lang="ja-JP" altLang="en-US" dirty="0"/>
              <a:t>度の黄斑からの神経線維の走行を</a:t>
            </a:r>
            <a:r>
              <a:rPr lang="en-US" altLang="ja-JP" dirty="0"/>
              <a:t>NFLD</a:t>
            </a:r>
            <a:r>
              <a:rPr lang="ja-JP" altLang="en-US" dirty="0"/>
              <a:t>との図の様に示しています。</a:t>
            </a:r>
            <a:r>
              <a:rPr lang="en-US" altLang="ja-JP" dirty="0"/>
              <a:t>Zhang</a:t>
            </a:r>
            <a:r>
              <a:rPr lang="ja-JP" altLang="en-US" dirty="0"/>
              <a:t>らは</a:t>
            </a:r>
            <a:r>
              <a:rPr lang="en-US" altLang="ja-JP" dirty="0"/>
              <a:t>180</a:t>
            </a:r>
            <a:r>
              <a:rPr lang="ja-JP" altLang="en-US" dirty="0"/>
              <a:t>度を採択しています。</a:t>
            </a:r>
            <a:r>
              <a:rPr lang="en-US" altLang="ja-JP" dirty="0"/>
              <a:t>Nakanishi</a:t>
            </a:r>
            <a:r>
              <a:rPr lang="ja-JP" altLang="en-US" dirty="0"/>
              <a:t>らは、</a:t>
            </a:r>
            <a:r>
              <a:rPr lang="en-US" altLang="ja-JP" dirty="0"/>
              <a:t>24-2</a:t>
            </a:r>
            <a:r>
              <a:rPr lang="ja-JP" altLang="en-US" dirty="0"/>
              <a:t>、</a:t>
            </a:r>
            <a:r>
              <a:rPr lang="en-US" altLang="ja-JP" dirty="0"/>
              <a:t>10-2</a:t>
            </a:r>
            <a:r>
              <a:rPr lang="ja-JP" altLang="en-US" dirty="0"/>
              <a:t>の</a:t>
            </a:r>
            <a:r>
              <a:rPr lang="en-US" altLang="ja-JP" dirty="0"/>
              <a:t>TD</a:t>
            </a:r>
            <a:r>
              <a:rPr lang="ja-JP" altLang="en-US" dirty="0"/>
              <a:t>、</a:t>
            </a:r>
            <a:r>
              <a:rPr lang="en-US" altLang="ja-JP" dirty="0"/>
              <a:t>cpRNFLT</a:t>
            </a:r>
            <a:r>
              <a:rPr lang="ja-JP" altLang="en-US" dirty="0"/>
              <a:t>の測定値を因子分析をもちいて、</a:t>
            </a:r>
            <a:r>
              <a:rPr lang="en-US" altLang="ja-JP" dirty="0"/>
              <a:t>HFA10-2</a:t>
            </a:r>
            <a:r>
              <a:rPr lang="ja-JP" altLang="en-US" dirty="0"/>
              <a:t>の測定点に対応する乳頭</a:t>
            </a:r>
            <a:r>
              <a:rPr lang="en-US" altLang="ja-JP" dirty="0" err="1"/>
              <a:t>ClockHour</a:t>
            </a:r>
            <a:r>
              <a:rPr lang="ja-JP" altLang="en-US" dirty="0"/>
              <a:t>を右下図の様に示しています☆</a:t>
            </a:r>
            <a:endParaRPr lang="en-US" altLang="ja-JP" dirty="0"/>
          </a:p>
          <a:p>
            <a:r>
              <a:rPr lang="ja-JP" altLang="en-US" dirty="0"/>
              <a:t>いずれにしても、中心</a:t>
            </a:r>
            <a:r>
              <a:rPr lang="en-US" altLang="ja-JP" dirty="0"/>
              <a:t>10°</a:t>
            </a:r>
            <a:r>
              <a:rPr lang="ja-JP" altLang="en-US" dirty="0"/>
              <a:t>内の神経線維が視神経乳頭全体の神経線維をカバーするというのは解剖学的にも誤りといえます★</a:t>
            </a:r>
            <a:endParaRPr lang="en-US" dirty="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89</a:t>
            </a:fld>
            <a:endParaRPr lang="en-US"/>
          </a:p>
        </p:txBody>
      </p:sp>
    </p:spTree>
    <p:extLst>
      <p:ext uri="{BB962C8B-B14F-4D97-AF65-F5344CB8AC3E}">
        <p14:creationId xmlns:p14="http://schemas.microsoft.com/office/powerpoint/2010/main" val="3549523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RGC_HFA</a:t>
            </a:r>
            <a:r>
              <a:rPr lang="ja-JP" altLang="en-US" dirty="0"/>
              <a:t>と</a:t>
            </a:r>
            <a:r>
              <a:rPr lang="en-US" altLang="ja-JP" dirty="0"/>
              <a:t>RGC_OCT</a:t>
            </a:r>
            <a:r>
              <a:rPr lang="ja-JP" altLang="en-US" dirty="0"/>
              <a:t>の関係を示します。</a:t>
            </a:r>
            <a:endParaRPr lang="en-US" altLang="ja-JP" dirty="0"/>
          </a:p>
          <a:p>
            <a:endParaRPr lang="en-US" altLang="ja-JP" dirty="0"/>
          </a:p>
          <a:p>
            <a:r>
              <a:rPr lang="en-US" altLang="ja-JP" dirty="0"/>
              <a:t>RGC_10-2</a:t>
            </a:r>
            <a:r>
              <a:rPr lang="ja-JP" altLang="en-US" dirty="0"/>
              <a:t>から算出した</a:t>
            </a:r>
            <a:r>
              <a:rPr lang="en-US" altLang="ja-JP" dirty="0"/>
              <a:t>RGC</a:t>
            </a:r>
            <a:r>
              <a:rPr lang="ja-JP" altLang="en-US" dirty="0"/>
              <a:t>数は平均</a:t>
            </a:r>
            <a:r>
              <a:rPr lang="en-US" altLang="ja-JP" dirty="0"/>
              <a:t>51</a:t>
            </a:r>
            <a:r>
              <a:rPr lang="ja-JP" altLang="en-US" dirty="0"/>
              <a:t>万</a:t>
            </a:r>
            <a:r>
              <a:rPr lang="en-US" altLang="ja-JP" dirty="0"/>
              <a:t>5984</a:t>
            </a:r>
            <a:r>
              <a:rPr lang="ja-JP" altLang="en-US" dirty="0"/>
              <a:t>、</a:t>
            </a:r>
            <a:r>
              <a:rPr lang="en-US" altLang="ja-JP" dirty="0"/>
              <a:t>RGC_OCT360</a:t>
            </a:r>
            <a:r>
              <a:rPr lang="ja-JP" altLang="en-US" dirty="0"/>
              <a:t>度の平均が</a:t>
            </a:r>
            <a:r>
              <a:rPr lang="en-US" altLang="ja-JP" dirty="0"/>
              <a:t>55</a:t>
            </a:r>
            <a:r>
              <a:rPr lang="ja-JP" altLang="en-US" dirty="0"/>
              <a:t>万</a:t>
            </a:r>
            <a:r>
              <a:rPr lang="en-US" altLang="ja-JP" dirty="0"/>
              <a:t>3615, RGC_OCT180</a:t>
            </a:r>
            <a:r>
              <a:rPr lang="ja-JP" altLang="en-US" dirty="0"/>
              <a:t>度の平均が</a:t>
            </a:r>
            <a:r>
              <a:rPr lang="en-US" altLang="ja-JP" dirty="0"/>
              <a:t>27</a:t>
            </a:r>
            <a:r>
              <a:rPr lang="ja-JP" altLang="en-US" dirty="0"/>
              <a:t>万</a:t>
            </a:r>
            <a:r>
              <a:rPr lang="en-US" altLang="ja-JP" dirty="0"/>
              <a:t>6394</a:t>
            </a:r>
            <a:r>
              <a:rPr lang="ja-JP" altLang="en-US" dirty="0"/>
              <a:t>でした。左の散布図からも、</a:t>
            </a:r>
            <a:r>
              <a:rPr lang="en-US" altLang="ja-JP" dirty="0"/>
              <a:t>RGRGC</a:t>
            </a:r>
            <a:r>
              <a:rPr lang="ja-JP" altLang="en-US" dirty="0"/>
              <a:t>＿</a:t>
            </a:r>
            <a:r>
              <a:rPr lang="en-US" altLang="ja-JP" dirty="0"/>
              <a:t>OCT360</a:t>
            </a:r>
            <a:r>
              <a:rPr lang="ja-JP" altLang="en-US" dirty="0"/>
              <a:t>の方が、</a:t>
            </a:r>
            <a:r>
              <a:rPr lang="en-US" altLang="ja-JP" dirty="0"/>
              <a:t>RGC_HFA</a:t>
            </a:r>
            <a:r>
              <a:rPr lang="ja-JP" altLang="en-US" dirty="0"/>
              <a:t>との対応が良いことがわかります。★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90</a:t>
            </a:fld>
            <a:endParaRPr lang="en-US"/>
          </a:p>
        </p:txBody>
      </p:sp>
    </p:spTree>
    <p:extLst>
      <p:ext uri="{BB962C8B-B14F-4D97-AF65-F5344CB8AC3E}">
        <p14:creationId xmlns:p14="http://schemas.microsoft.com/office/powerpoint/2010/main" val="226875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そこで</a:t>
            </a:r>
            <a:r>
              <a:rPr lang="en-US" altLang="ja-JP" dirty="0" err="1"/>
              <a:t>Drasdo</a:t>
            </a:r>
            <a:r>
              <a:rPr lang="ja-JP" altLang="en-US" dirty="0"/>
              <a:t>のモデルから、</a:t>
            </a:r>
            <a:r>
              <a:rPr lang="en-US" altLang="ja-JP" dirty="0"/>
              <a:t>Turpin</a:t>
            </a:r>
            <a:r>
              <a:rPr lang="ja-JP" altLang="en-US" dirty="0"/>
              <a:t>らが算出した</a:t>
            </a:r>
            <a:r>
              <a:rPr lang="en-US" altLang="ja-JP" dirty="0"/>
              <a:t>RGC</a:t>
            </a:r>
            <a:r>
              <a:rPr lang="ja-JP" altLang="en-US" dirty="0"/>
              <a:t>　</a:t>
            </a:r>
            <a:r>
              <a:rPr lang="en-US" altLang="ja-JP" dirty="0"/>
              <a:t>displacement</a:t>
            </a:r>
            <a:r>
              <a:rPr lang="ja-JP" altLang="en-US" dirty="0"/>
              <a:t>　</a:t>
            </a:r>
            <a:r>
              <a:rPr lang="en-US" altLang="ja-JP" dirty="0"/>
              <a:t>test</a:t>
            </a:r>
            <a:r>
              <a:rPr lang="ja-JP" altLang="en-US" dirty="0"/>
              <a:t>　</a:t>
            </a:r>
            <a:r>
              <a:rPr lang="en-US" altLang="ja-JP" dirty="0"/>
              <a:t>point </a:t>
            </a:r>
            <a:r>
              <a:rPr lang="ja-JP" altLang="en-US" dirty="0"/>
              <a:t>を用いて、再検討を行いました。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91</a:t>
            </a:fld>
            <a:endParaRPr lang="en-US"/>
          </a:p>
        </p:txBody>
      </p:sp>
    </p:spTree>
    <p:extLst>
      <p:ext uri="{BB962C8B-B14F-4D97-AF65-F5344CB8AC3E}">
        <p14:creationId xmlns:p14="http://schemas.microsoft.com/office/powerpoint/2010/main" val="9519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en-US"/>
          </a:p>
        </p:txBody>
      </p:sp>
    </p:spTree>
    <p:extLst>
      <p:ext uri="{BB962C8B-B14F-4D97-AF65-F5344CB8AC3E}">
        <p14:creationId xmlns:p14="http://schemas.microsoft.com/office/powerpoint/2010/main" val="1038891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Displacement</a:t>
            </a:r>
            <a:r>
              <a:rPr lang="ja-JP" altLang="en-US" dirty="0"/>
              <a:t>の結果、</a:t>
            </a:r>
            <a:r>
              <a:rPr lang="en-US" altLang="ja-JP" dirty="0"/>
              <a:t>360</a:t>
            </a:r>
            <a:r>
              <a:rPr lang="ja-JP" altLang="en-US" dirty="0"/>
              <a:t>、</a:t>
            </a:r>
            <a:r>
              <a:rPr lang="en-US" altLang="ja-JP" dirty="0"/>
              <a:t>180°</a:t>
            </a:r>
            <a:r>
              <a:rPr lang="ja-JP" altLang="en-US" dirty="0"/>
              <a:t>共にばらつき減少し、</a:t>
            </a:r>
            <a:r>
              <a:rPr lang="en-US" altLang="ja-JP" dirty="0"/>
              <a:t>RGC_HFA</a:t>
            </a:r>
            <a:r>
              <a:rPr lang="ja-JP" altLang="en-US" dirty="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92</a:t>
            </a:fld>
            <a:endParaRPr lang="en-US"/>
          </a:p>
        </p:txBody>
      </p:sp>
    </p:spTree>
    <p:extLst>
      <p:ext uri="{BB962C8B-B14F-4D97-AF65-F5344CB8AC3E}">
        <p14:creationId xmlns:p14="http://schemas.microsoft.com/office/powerpoint/2010/main" val="10765605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93</a:t>
            </a:fld>
            <a:endParaRPr lang="ja-JP"/>
          </a:p>
        </p:txBody>
      </p:sp>
    </p:spTree>
    <p:extLst>
      <p:ext uri="{BB962C8B-B14F-4D97-AF65-F5344CB8AC3E}">
        <p14:creationId xmlns:p14="http://schemas.microsoft.com/office/powerpoint/2010/main" val="3367242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5" name="Shape 61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ja-JP" altLang="en-US" sz="1200" b="0" i="0" u="none" strike="noStrike" cap="none" dirty="0">
                <a:solidFill>
                  <a:schemeClr val="dk1"/>
                </a:solidFill>
                <a:latin typeface="Calibri"/>
                <a:ea typeface="Calibri"/>
                <a:cs typeface="Calibri"/>
                <a:sym typeface="Calibri"/>
              </a:rPr>
              <a:t>またＯＣＴの進歩として、</a:t>
            </a:r>
            <a:r>
              <a:rPr lang="en-US" altLang="ja-JP" sz="1200" b="0" i="0" u="none" strike="noStrike" cap="none" dirty="0">
                <a:solidFill>
                  <a:schemeClr val="dk1"/>
                </a:solidFill>
                <a:latin typeface="Calibri"/>
                <a:ea typeface="Calibri"/>
                <a:cs typeface="Calibri"/>
                <a:sym typeface="Calibri"/>
              </a:rPr>
              <a:t>SD-OCT</a:t>
            </a:r>
            <a:r>
              <a:rPr lang="ja-JP" altLang="en-US" sz="1200" b="0" i="0" u="none" strike="noStrike" cap="none" dirty="0">
                <a:solidFill>
                  <a:schemeClr val="dk1"/>
                </a:solidFill>
                <a:latin typeface="Calibri"/>
                <a:ea typeface="Calibri"/>
                <a:cs typeface="Calibri"/>
                <a:sym typeface="Calibri"/>
              </a:rPr>
              <a:t>では黄斑部の網膜神経節細胞層と内網状層の分離が難しいため複合体としての測定を行っていましたが、</a:t>
            </a:r>
            <a:r>
              <a:rPr lang="ja-JP" sz="1200" b="0" i="0" u="none" strike="noStrike" cap="none" dirty="0">
                <a:solidFill>
                  <a:schemeClr val="dk1"/>
                </a:solidFill>
                <a:latin typeface="Calibri"/>
                <a:ea typeface="Calibri"/>
                <a:cs typeface="Calibri"/>
                <a:sym typeface="Calibri"/>
              </a:rPr>
              <a:t>現在</a:t>
            </a:r>
            <a:r>
              <a:rPr lang="ja-JP" altLang="en-US" sz="1200" b="0" i="0" u="none" strike="noStrike" cap="none" dirty="0">
                <a:solidFill>
                  <a:schemeClr val="dk1"/>
                </a:solidFill>
                <a:latin typeface="Calibri"/>
                <a:ea typeface="Calibri"/>
                <a:cs typeface="Calibri"/>
                <a:sym typeface="Calibri"/>
              </a:rPr>
              <a:t>では</a:t>
            </a:r>
            <a:r>
              <a:rPr lang="ja-JP" sz="1200" b="0" i="0" u="none" strike="noStrike" cap="none" dirty="0">
                <a:solidFill>
                  <a:schemeClr val="dk1"/>
                </a:solidFill>
                <a:latin typeface="Calibri"/>
                <a:ea typeface="Calibri"/>
                <a:cs typeface="Calibri"/>
                <a:sym typeface="Calibri"/>
              </a:rPr>
              <a:t>ss-OCTを用いると網膜神経節細胞(RGC)層のみの分離が可能</a:t>
            </a:r>
            <a:r>
              <a:rPr lang="ja-JP" altLang="en-US" sz="1200" b="0" i="0" u="none" strike="noStrike" cap="none" dirty="0">
                <a:solidFill>
                  <a:schemeClr val="dk1"/>
                </a:solidFill>
                <a:latin typeface="Calibri"/>
                <a:ea typeface="Calibri"/>
                <a:cs typeface="Calibri"/>
                <a:sym typeface="Calibri"/>
              </a:rPr>
              <a:t>となってきています</a:t>
            </a:r>
            <a:r>
              <a:rPr lang="ja-JP" sz="1200" b="0" i="0" u="none" strike="noStrike" cap="none" dirty="0">
                <a:solidFill>
                  <a:schemeClr val="dk1"/>
                </a:solidFill>
                <a:latin typeface="Calibri"/>
                <a:ea typeface="Calibri"/>
                <a:cs typeface="Calibri"/>
                <a:sym typeface="Calibri"/>
              </a:rPr>
              <a:t>。</a:t>
            </a:r>
            <a:r>
              <a:rPr lang="ja-JP" altLang="en-US" sz="1200" b="0" i="0" u="none" strike="noStrike" cap="none" dirty="0">
                <a:solidFill>
                  <a:schemeClr val="dk1"/>
                </a:solidFill>
                <a:latin typeface="Calibri"/>
                <a:ea typeface="Calibri"/>
                <a:cs typeface="Calibri"/>
                <a:sym typeface="Calibri"/>
              </a:rPr>
              <a:t>ラザらはその厚みから直接網膜神経節細胞数を推定する方法報告されています。</a:t>
            </a:r>
            <a:r>
              <a:rPr lang="en-US" altLang="ja-JP" sz="1200" b="0" i="0" u="none" strike="noStrike" cap="none" dirty="0">
                <a:solidFill>
                  <a:schemeClr val="dk1"/>
                </a:solidFill>
                <a:latin typeface="Calibri"/>
                <a:ea typeface="Calibri"/>
                <a:cs typeface="Calibri"/>
                <a:sym typeface="Calibri"/>
              </a:rPr>
              <a:t>OC</a:t>
            </a:r>
            <a:r>
              <a:rPr lang="ja-JP" sz="1200" b="0" i="0" u="none" strike="noStrike" cap="none" dirty="0">
                <a:solidFill>
                  <a:schemeClr val="dk1"/>
                </a:solidFill>
                <a:latin typeface="Calibri"/>
                <a:ea typeface="Calibri"/>
                <a:cs typeface="Calibri"/>
                <a:sym typeface="Calibri"/>
              </a:rPr>
              <a:t>Tの進歩によりRGC障害をより詳細に観察することが可能となってきています。</a:t>
            </a:r>
          </a:p>
        </p:txBody>
      </p:sp>
      <p:sp>
        <p:nvSpPr>
          <p:cNvPr id="616" name="Shape 61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97</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0005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7620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r>
              <a:rPr kumimoji="1" lang="ja-JP" altLang="en-US" dirty="0"/>
              <a:t>今後、</a:t>
            </a:r>
            <a:r>
              <a:rPr kumimoji="1" lang="en-US" altLang="ja-JP" dirty="0" err="1"/>
              <a:t>wRGC</a:t>
            </a:r>
            <a:r>
              <a:rPr kumimoji="1" lang="ja-JP" altLang="en-US" dirty="0"/>
              <a:t>モデルの改善や測定機器の進歩などにより詳細に網膜神経節細胞の数や分布を測定することができればより正確な緑内障の早期発見や全病期における視野と構造評価の指標となる可能性があると思います。</a:t>
            </a:r>
            <a:endParaRPr kumimoji="1" lang="en-US" altLang="ja-JP" dirty="0"/>
          </a:p>
        </p:txBody>
      </p:sp>
      <p:sp>
        <p:nvSpPr>
          <p:cNvPr id="4" name="スライド番号プレースホルダー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98</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24521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6" name="Shape 63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76200" marR="0" lvl="0" indent="0" algn="l" defTabSz="914400" rtl="0" eaLnBrk="1" fontAlgn="auto" latinLnBrk="0" hangingPunct="1">
              <a:lnSpc>
                <a:spcPct val="200000"/>
              </a:lnSpc>
              <a:spcBef>
                <a:spcPts val="0"/>
              </a:spcBef>
              <a:spcAft>
                <a:spcPts val="0"/>
              </a:spcAft>
              <a:buClr>
                <a:schemeClr val="dk1"/>
              </a:buClr>
              <a:buSzPct val="100000"/>
              <a:buFont typeface="Calibri"/>
              <a:buNone/>
              <a:tabLst/>
              <a:defRPr/>
            </a:pPr>
            <a:r>
              <a:rPr lang="ja-JP" altLang="en-US" sz="1200" b="0" i="0" u="none" strike="noStrike" cap="none" dirty="0">
                <a:solidFill>
                  <a:schemeClr val="dk1"/>
                </a:solidFill>
                <a:latin typeface="Calibri"/>
                <a:ea typeface="Calibri"/>
                <a:cs typeface="Calibri"/>
                <a:sym typeface="Calibri"/>
              </a:rPr>
              <a:t>本日のまとめですが</a:t>
            </a:r>
            <a:r>
              <a:rPr lang="ja-JP" altLang="en-US" sz="1200" dirty="0">
                <a:latin typeface="メイリオ"/>
                <a:ea typeface="メイリオ"/>
                <a:cs typeface="Calibri"/>
                <a:sym typeface="Calibri"/>
              </a:rPr>
              <a:t>機能</a:t>
            </a:r>
            <a:r>
              <a:rPr lang="en-US" altLang="ja-JP" sz="1200" dirty="0">
                <a:latin typeface="メイリオ"/>
                <a:ea typeface="メイリオ"/>
                <a:cs typeface="Calibri"/>
                <a:sym typeface="Calibri"/>
              </a:rPr>
              <a:t>(</a:t>
            </a:r>
            <a:r>
              <a:rPr lang="ja-JP" altLang="en-US" sz="1200" dirty="0">
                <a:latin typeface="メイリオ"/>
                <a:ea typeface="メイリオ"/>
                <a:cs typeface="Calibri"/>
                <a:sym typeface="Calibri"/>
              </a:rPr>
              <a:t>視野</a:t>
            </a:r>
            <a:r>
              <a:rPr lang="en-US" altLang="ja-JP" sz="1200" dirty="0">
                <a:latin typeface="メイリオ"/>
                <a:ea typeface="メイリオ"/>
                <a:cs typeface="Calibri"/>
                <a:sym typeface="Calibri"/>
              </a:rPr>
              <a:t>)</a:t>
            </a:r>
            <a:r>
              <a:rPr lang="ja-JP" altLang="en-US" sz="1200" dirty="0">
                <a:latin typeface="メイリオ"/>
                <a:ea typeface="メイリオ"/>
                <a:cs typeface="Calibri"/>
                <a:sym typeface="Calibri"/>
              </a:rPr>
              <a:t>と構造</a:t>
            </a:r>
            <a:r>
              <a:rPr lang="en-US" altLang="ja-JP" sz="1200" dirty="0">
                <a:latin typeface="メイリオ"/>
                <a:ea typeface="メイリオ"/>
                <a:cs typeface="Calibri"/>
                <a:sym typeface="Calibri"/>
              </a:rPr>
              <a:t>(OCT)</a:t>
            </a:r>
            <a:r>
              <a:rPr lang="ja-JP" altLang="en-US" sz="1200" dirty="0">
                <a:latin typeface="メイリオ"/>
                <a:ea typeface="メイリオ"/>
                <a:cs typeface="Calibri"/>
                <a:sym typeface="Calibri"/>
              </a:rPr>
              <a:t>から神経節細胞数推定のお話をさせていただきました、</a:t>
            </a:r>
            <a:r>
              <a:rPr lang="ja-JP" altLang="ja-JP" sz="1200" dirty="0">
                <a:latin typeface="メイリオ"/>
                <a:ea typeface="メイリオ"/>
                <a:cs typeface="Calibri"/>
                <a:sym typeface="Calibri"/>
              </a:rPr>
              <a:t>RGC</a:t>
            </a:r>
            <a:r>
              <a:rPr lang="ja-JP" altLang="en-US" sz="1200" dirty="0">
                <a:latin typeface="メイリオ"/>
                <a:ea typeface="メイリオ"/>
              </a:rPr>
              <a:t>数の</a:t>
            </a:r>
            <a:r>
              <a:rPr lang="ja-JP" altLang="ja-JP" sz="1200" dirty="0">
                <a:latin typeface="メイリオ"/>
                <a:ea typeface="メイリオ"/>
                <a:cs typeface="Calibri"/>
                <a:sym typeface="Calibri"/>
              </a:rPr>
              <a:t>推定は緑内障病期判定</a:t>
            </a:r>
            <a:r>
              <a:rPr lang="ja-JP" altLang="en-US" sz="1200" dirty="0">
                <a:latin typeface="メイリオ"/>
                <a:ea typeface="メイリオ"/>
              </a:rPr>
              <a:t>の参考となりうるが中期における</a:t>
            </a:r>
            <a:r>
              <a:rPr lang="en-US" altLang="ja-JP" sz="1200" dirty="0" err="1">
                <a:latin typeface="メイリオ"/>
                <a:ea typeface="メイリオ"/>
              </a:rPr>
              <a:t>wRGC</a:t>
            </a:r>
            <a:r>
              <a:rPr lang="ja-JP" altLang="en-US" sz="1200" dirty="0">
                <a:latin typeface="メイリオ"/>
                <a:ea typeface="メイリオ"/>
              </a:rPr>
              <a:t>推定はあまくなるため注意が必要です。</a:t>
            </a:r>
            <a:r>
              <a:rPr lang="ja-JP" altLang="en-US" sz="1200">
                <a:latin typeface="メイリオ"/>
                <a:ea typeface="メイリオ"/>
              </a:rPr>
              <a:t>今後、</a:t>
            </a:r>
            <a:r>
              <a:rPr kumimoji="1" lang="ja-JP" altLang="en-US" sz="1200" b="0" i="0" u="none" strike="noStrike" kern="1200" cap="none">
                <a:solidFill>
                  <a:schemeClr val="dk1"/>
                </a:solidFill>
                <a:latin typeface="+mn-ea"/>
                <a:ea typeface="メイリオ"/>
                <a:cs typeface="Calibri"/>
                <a:sym typeface="Calibri"/>
              </a:rPr>
              <a:t>測定</a:t>
            </a:r>
            <a:r>
              <a:rPr kumimoji="1" lang="ja-JP" altLang="en-US" sz="1200" b="0" i="0" u="none" strike="noStrike" kern="1200" cap="none">
                <a:solidFill>
                  <a:schemeClr val="dk1"/>
                </a:solidFill>
                <a:latin typeface="+mn-ea"/>
                <a:ea typeface="Calibri"/>
                <a:cs typeface="Calibri"/>
                <a:sym typeface="Calibri"/>
              </a:rPr>
              <a:t>機器</a:t>
            </a:r>
            <a:r>
              <a:rPr kumimoji="1" lang="ja-JP" altLang="en-US" sz="1200" b="0" i="0" u="none" strike="noStrike" kern="1200" cap="none" dirty="0">
                <a:solidFill>
                  <a:schemeClr val="dk1"/>
                </a:solidFill>
                <a:latin typeface="+mn-ea"/>
                <a:ea typeface="Calibri"/>
                <a:cs typeface="Calibri"/>
                <a:sym typeface="Calibri"/>
              </a:rPr>
              <a:t>の進歩で改良される可能性があると思います。</a:t>
            </a:r>
            <a:endParaRPr kumimoji="1" lang="en-US" altLang="ja-JP" sz="1200" b="0" i="0" u="none" strike="noStrike" kern="1200" cap="none" dirty="0">
              <a:solidFill>
                <a:schemeClr val="dk1"/>
              </a:solidFill>
              <a:latin typeface="+mn-ea"/>
              <a:ea typeface="Calibri"/>
              <a:cs typeface="Calibri"/>
              <a:sym typeface="Calibri"/>
            </a:endParaRPr>
          </a:p>
          <a:p>
            <a:pPr marL="76200" marR="0" lvl="0" indent="0" algn="l" defTabSz="914400" rtl="0" eaLnBrk="1" fontAlgn="auto" latinLnBrk="0" hangingPunct="1">
              <a:lnSpc>
                <a:spcPct val="200000"/>
              </a:lnSpc>
              <a:spcBef>
                <a:spcPts val="0"/>
              </a:spcBef>
              <a:spcAft>
                <a:spcPts val="0"/>
              </a:spcAft>
              <a:buClr>
                <a:schemeClr val="dk1"/>
              </a:buClr>
              <a:buSzPct val="100000"/>
              <a:buFont typeface="Calibri"/>
              <a:buNone/>
              <a:tabLst/>
              <a:defRPr/>
            </a:pPr>
            <a:endParaRPr kumimoji="1" lang="en-US" altLang="ja-JP" sz="1200" b="0" i="0" u="none" strike="noStrike" kern="1200" cap="none" dirty="0">
              <a:solidFill>
                <a:schemeClr val="dk1"/>
              </a:solidFill>
              <a:latin typeface="+mn-ea"/>
              <a:ea typeface="Calibri"/>
              <a:cs typeface="Calibri"/>
              <a:sym typeface="Calibri"/>
            </a:endParaRPr>
          </a:p>
          <a:p>
            <a:pPr marL="76200" marR="0" lvl="0" indent="0" algn="l" defTabSz="914400" rtl="0" eaLnBrk="1" fontAlgn="auto" latinLnBrk="0" hangingPunct="1">
              <a:lnSpc>
                <a:spcPct val="200000"/>
              </a:lnSpc>
              <a:spcBef>
                <a:spcPts val="0"/>
              </a:spcBef>
              <a:spcAft>
                <a:spcPts val="0"/>
              </a:spcAft>
              <a:buClr>
                <a:schemeClr val="dk1"/>
              </a:buClr>
              <a:buSzPct val="100000"/>
              <a:buFont typeface="Calibri"/>
              <a:buNone/>
              <a:tabLst/>
              <a:defRPr/>
            </a:pPr>
            <a:endParaRPr lang="en-US" altLang="ja-JP" sz="1200" dirty="0">
              <a:latin typeface="メイリオ"/>
              <a:ea typeface="メイリオ"/>
            </a:endParaRPr>
          </a:p>
          <a:p>
            <a:pPr marL="76200" marR="0" lvl="0" indent="0" algn="l" defTabSz="914400" rtl="0" eaLnBrk="1" fontAlgn="auto" latinLnBrk="0" hangingPunct="1">
              <a:lnSpc>
                <a:spcPct val="200000"/>
              </a:lnSpc>
              <a:spcBef>
                <a:spcPts val="0"/>
              </a:spcBef>
              <a:spcAft>
                <a:spcPts val="0"/>
              </a:spcAft>
              <a:buClr>
                <a:schemeClr val="dk1"/>
              </a:buClr>
              <a:buSzPct val="100000"/>
              <a:buFont typeface="Calibri"/>
              <a:buNone/>
              <a:tabLst/>
              <a:defRPr/>
            </a:pPr>
            <a:endParaRPr lang="en-US" altLang="ja-JP" sz="1200" dirty="0">
              <a:latin typeface="メイリオ"/>
              <a:ea typeface="メイリオ"/>
            </a:endParaRPr>
          </a:p>
          <a:p>
            <a:pPr lvl="0">
              <a:lnSpc>
                <a:spcPct val="200000"/>
              </a:lnSpc>
              <a:buNone/>
            </a:pPr>
            <a:endParaRPr lang="en-US" altLang="ja-JP" sz="1200" dirty="0">
              <a:latin typeface="メイリオ"/>
              <a:ea typeface="メイリオ"/>
              <a:cs typeface="Calibri"/>
              <a:sym typeface="Calibri"/>
            </a:endParaRPr>
          </a:p>
        </p:txBody>
      </p:sp>
      <p:sp>
        <p:nvSpPr>
          <p:cNvPr id="637" name="Shape 63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99</a:t>
            </a:fld>
            <a:endParaRPr lang="ja-JP"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226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196 eyes of 123 primary open-angle glaucoma patients (mean follow-up, 5.0 years)</a:t>
            </a:r>
            <a:r>
              <a:rPr lang="ja-JP" altLang="en-US"/>
              <a:t>を</a:t>
            </a:r>
            <a:r>
              <a:rPr lang="en-US" altLang="ja-JP" dirty="0"/>
              <a:t>5</a:t>
            </a:r>
            <a:r>
              <a:rPr lang="ja-JP" altLang="en-US"/>
              <a:t>年間観察。</a:t>
            </a:r>
            <a:endParaRPr lang="en-US" altLang="ja-JP" dirty="0"/>
          </a:p>
          <a:p>
            <a:r>
              <a:rPr lang="ja-JP" altLang="en-US"/>
              <a:t>黄斑部の</a:t>
            </a:r>
            <a:r>
              <a:rPr lang="en-US" altLang="ja-JP" dirty="0"/>
              <a:t>GCIPL</a:t>
            </a:r>
            <a:r>
              <a:rPr lang="ja-JP" altLang="en-US"/>
              <a:t>で進行をみとめたもの、</a:t>
            </a:r>
            <a:r>
              <a:rPr lang="en-US" altLang="ja-JP" dirty="0"/>
              <a:t>RNFL</a:t>
            </a:r>
            <a:r>
              <a:rPr lang="ja-JP" altLang="en-US"/>
              <a:t>で認めたもの、視野で進行を認めたもの、すべてが重なり合うわけではありません。</a:t>
            </a:r>
            <a:endParaRPr lang="en-US" altLang="ja-JP" dirty="0"/>
          </a:p>
          <a:p>
            <a:r>
              <a:rPr lang="ja-JP" altLang="en-US"/>
              <a:t>この論文の結論としては、黄斑部の</a:t>
            </a:r>
            <a:r>
              <a:rPr lang="en-US" altLang="ja-JP" dirty="0"/>
              <a:t>GCIPL</a:t>
            </a:r>
            <a:r>
              <a:rPr lang="ja-JP" altLang="en-US"/>
              <a:t>が</a:t>
            </a:r>
            <a:r>
              <a:rPr lang="en-US" altLang="ja-JP" dirty="0"/>
              <a:t>RNFL</a:t>
            </a:r>
            <a:r>
              <a:rPr lang="ja-JP" altLang="en-US"/>
              <a:t>に比べて中から後期の緑内障</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101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9217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105</a:t>
            </a:fld>
            <a:endParaRPr lang="en-US"/>
          </a:p>
        </p:txBody>
      </p:sp>
      <p:sp>
        <p:nvSpPr>
          <p:cNvPr id="99" name="Shape 9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172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ここでCSFIの算出法について概略をご説明します。ＣＳＦＩは自動視野計と光干渉断層計の所見から,</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網膜神経節細胞数を推定し、</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正常眼に比べ RGCがどの程度減少しているかをもとに緑内障の進行評価を単一指標として評価することを目的としています。</a:t>
            </a: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107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5240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eaLnBrk="1" hangingPunct="1"/>
            <a:fld id="{E17722C8-9442-4B7E-BEB6-33DE5367BE7A}" type="slidenum">
              <a:rPr lang="en-US" altLang="ja-JP" sz="1200">
                <a:solidFill>
                  <a:srgbClr val="000000"/>
                </a:solidFill>
              </a:rPr>
              <a:pPr algn="r" eaLnBrk="1" hangingPunct="1"/>
              <a:t>112</a:t>
            </a:fld>
            <a:endParaRPr lang="en-US" altLang="ja-JP" sz="1200">
              <a:solidFill>
                <a:srgbClr val="000000"/>
              </a:solidFill>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416316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C40E0D5-5126-40C0-9669-0CEC7E5FBEC5}" type="slidenum">
              <a:rPr lang="en-US" altLang="ja-JP" smtClean="0">
                <a:solidFill>
                  <a:srgbClr val="000000"/>
                </a:solidFill>
              </a:rPr>
              <a:pPr eaLnBrk="1" hangingPunct="1"/>
              <a:t>9</a:t>
            </a:fld>
            <a:endParaRPr lang="en-US" altLang="ja-JP">
              <a:solidFill>
                <a:srgbClr val="000000"/>
              </a:solidFill>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ja-JP"/>
          </a:p>
        </p:txBody>
      </p:sp>
    </p:spTree>
    <p:extLst>
      <p:ext uri="{BB962C8B-B14F-4D97-AF65-F5344CB8AC3E}">
        <p14:creationId xmlns:p14="http://schemas.microsoft.com/office/powerpoint/2010/main" val="140585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TextEdit="1"/>
          </p:cNvSpPr>
          <p:nvPr>
            <p:ph type="sldImg"/>
          </p:nvPr>
        </p:nvSpPr>
        <p:spPr>
          <a:ln/>
        </p:spPr>
      </p:sp>
      <p:sp>
        <p:nvSpPr>
          <p:cNvPr id="205827" name="Rectangle 3"/>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en-US"/>
          </a:p>
        </p:txBody>
      </p:sp>
    </p:spTree>
    <p:extLst>
      <p:ext uri="{BB962C8B-B14F-4D97-AF65-F5344CB8AC3E}">
        <p14:creationId xmlns:p14="http://schemas.microsoft.com/office/powerpoint/2010/main" val="397104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7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7" name="Google Shape;17;p2"/>
          <p:cNvSpPr txBox="1">
            <a:spLocks noGrp="1"/>
          </p:cNvSpPr>
          <p:nvPr>
            <p:ph type="subTitle" idx="1"/>
          </p:nvPr>
        </p:nvSpPr>
        <p:spPr>
          <a:xfrm>
            <a:off x="1143000" y="3602038"/>
            <a:ext cx="6858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rot="5400000">
            <a:off x="4623600" y="2285275"/>
            <a:ext cx="5811900" cy="1971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 name="Google Shape;73;p11"/>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3" name="Google Shape;23;p3"/>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8" name="Google Shape;28;p4"/>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3888" y="1709739"/>
            <a:ext cx="78867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4" name="Google Shape;34;p5"/>
          <p:cNvSpPr txBox="1">
            <a:spLocks noGrp="1"/>
          </p:cNvSpPr>
          <p:nvPr>
            <p:ph type="body" idx="1"/>
          </p:nvPr>
        </p:nvSpPr>
        <p:spPr>
          <a:xfrm>
            <a:off x="623888" y="4589464"/>
            <a:ext cx="78867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5" name="Google Shape;35;p5"/>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29841"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 name="Google Shape;40;p6"/>
          <p:cNvSpPr txBox="1">
            <a:spLocks noGrp="1"/>
          </p:cNvSpPr>
          <p:nvPr>
            <p:ph type="body" idx="1"/>
          </p:nvPr>
        </p:nvSpPr>
        <p:spPr>
          <a:xfrm>
            <a:off x="629842" y="1681163"/>
            <a:ext cx="38682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629842" y="2505075"/>
            <a:ext cx="38682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3"/>
          </p:nvPr>
        </p:nvSpPr>
        <p:spPr>
          <a:xfrm>
            <a:off x="4629150" y="1681163"/>
            <a:ext cx="38874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4"/>
          </p:nvPr>
        </p:nvSpPr>
        <p:spPr>
          <a:xfrm>
            <a:off x="4629150" y="2505075"/>
            <a:ext cx="38874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 name="Google Shape;53;p8"/>
          <p:cNvSpPr txBox="1">
            <a:spLocks noGrp="1"/>
          </p:cNvSpPr>
          <p:nvPr>
            <p:ph type="body" idx="1"/>
          </p:nvPr>
        </p:nvSpPr>
        <p:spPr>
          <a:xfrm>
            <a:off x="3887391" y="987426"/>
            <a:ext cx="46293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0" name="Google Shape;60;p9"/>
          <p:cNvSpPr>
            <a:spLocks noGrp="1"/>
          </p:cNvSpPr>
          <p:nvPr>
            <p:ph type="pic" idx="2"/>
          </p:nvPr>
        </p:nvSpPr>
        <p:spPr>
          <a:xfrm>
            <a:off x="3887391" y="987426"/>
            <a:ext cx="46293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1"/>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 name="Google Shape;67;p10"/>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1" name="Google Shape;11;p1"/>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Users\Tadashi%20Nakano\Desktop\136-3436-4motion2.mpeg" TargetMode="External"/><Relationship Id="rId1" Type="http://schemas.microsoft.com/office/2007/relationships/media" Target="file:///C:\Users\Tadashi%20Nakano\Desktop\136-3436-4motion2.mpeg"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1.tiff"/><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6.wmf"/></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6008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ja-JP" sz="5400"/>
              <a:t>CSFI、</a:t>
            </a:r>
            <a:r>
              <a:rPr lang="ja-JP" sz="5400" b="0" i="0" u="none" strike="noStrike" cap="none">
                <a:solidFill>
                  <a:schemeClr val="dk1"/>
                </a:solidFill>
                <a:latin typeface="Calibri"/>
                <a:ea typeface="Calibri"/>
                <a:cs typeface="Calibri"/>
                <a:sym typeface="Calibri"/>
              </a:rPr>
              <a:t>網膜神経節細胞数でみる緑内障</a:t>
            </a:r>
            <a:endParaRPr sz="5400" dirty="0"/>
          </a:p>
          <a:p>
            <a:pPr marL="0" marR="0" lvl="0" indent="0" algn="ctr" rtl="0">
              <a:lnSpc>
                <a:spcPct val="90000"/>
              </a:lnSpc>
              <a:spcBef>
                <a:spcPts val="0"/>
              </a:spcBef>
              <a:spcAft>
                <a:spcPts val="0"/>
              </a:spcAft>
              <a:buClr>
                <a:schemeClr val="lt1"/>
              </a:buClr>
              <a:buSzPts val="1350"/>
              <a:buFont typeface="Calibri"/>
              <a:buNone/>
            </a:pPr>
            <a:endParaRPr sz="5400" dirty="0"/>
          </a:p>
        </p:txBody>
      </p:sp>
      <p:sp>
        <p:nvSpPr>
          <p:cNvPr id="82" name="Google Shape;82;p12"/>
          <p:cNvSpPr txBox="1">
            <a:spLocks noGrp="1"/>
          </p:cNvSpPr>
          <p:nvPr>
            <p:ph type="subTitle" idx="1"/>
          </p:nvPr>
        </p:nvSpPr>
        <p:spPr>
          <a:xfrm>
            <a:off x="1418899" y="4768556"/>
            <a:ext cx="6429375" cy="118801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800"/>
              <a:buFont typeface="Arial"/>
              <a:buNone/>
            </a:pPr>
            <a:r>
              <a:rPr lang="ja-JP" altLang="en-US" sz="3200" b="0" i="0" u="none" strike="noStrike" cap="none">
                <a:solidFill>
                  <a:schemeClr val="dk1"/>
                </a:solidFill>
                <a:latin typeface="Cambria"/>
                <a:ea typeface="+mj-ea"/>
                <a:cs typeface="Cambria"/>
                <a:sym typeface="Cambria"/>
              </a:rPr>
              <a:t>小川　俊平</a:t>
            </a:r>
            <a:endParaRPr sz="2000" b="0" i="0" u="none" strike="noStrike" cap="none" dirty="0">
              <a:solidFill>
                <a:schemeClr val="dk1"/>
              </a:solidFill>
              <a:latin typeface="Cambria"/>
              <a:ea typeface="Cambria"/>
              <a:cs typeface="Cambria"/>
              <a:sym typeface="Cambria"/>
            </a:endParaRPr>
          </a:p>
          <a:p>
            <a:pPr>
              <a:spcBef>
                <a:spcPts val="0"/>
              </a:spcBef>
              <a:buClr>
                <a:schemeClr val="lt1"/>
              </a:buClr>
              <a:buSzPts val="800"/>
            </a:pPr>
            <a:r>
              <a:rPr lang="ja-JP" altLang="en-US" sz="3200">
                <a:latin typeface="Cambria"/>
                <a:ea typeface="+mj-ea"/>
                <a:sym typeface="Cambria"/>
              </a:rPr>
              <a:t>東京慈恵会医科大学　眼科</a:t>
            </a:r>
            <a:endParaRPr sz="3200" dirty="0">
              <a:latin typeface="Cambria"/>
              <a:ea typeface="+mj-ea"/>
              <a:sym typeface="Cambria"/>
            </a:endParaRPr>
          </a:p>
          <a:p>
            <a:pPr>
              <a:spcBef>
                <a:spcPts val="0"/>
              </a:spcBef>
              <a:buClr>
                <a:schemeClr val="lt1"/>
              </a:buClr>
              <a:buSzPts val="800"/>
            </a:pPr>
            <a:r>
              <a:rPr lang="ja-JP" altLang="en-US" sz="3200">
                <a:latin typeface="Cambria"/>
                <a:ea typeface="+mj-ea"/>
                <a:sym typeface="Cambria"/>
              </a:rPr>
              <a:t>厚木厚木市立病院　眼科</a:t>
            </a:r>
            <a:endParaRPr sz="3200" dirty="0">
              <a:latin typeface="Cambria"/>
              <a:ea typeface="+mj-ea"/>
              <a:sym typeface="Cambria"/>
            </a:endParaRPr>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グループ化 90"/>
          <p:cNvGrpSpPr>
            <a:grpSpLocks/>
          </p:cNvGrpSpPr>
          <p:nvPr/>
        </p:nvGrpSpPr>
        <p:grpSpPr bwMode="auto">
          <a:xfrm>
            <a:off x="179388" y="2349500"/>
            <a:ext cx="4130675" cy="4240213"/>
            <a:chOff x="1521420" y="908050"/>
            <a:chExt cx="5930900" cy="5753100"/>
          </a:xfrm>
        </p:grpSpPr>
        <p:grpSp>
          <p:nvGrpSpPr>
            <p:cNvPr id="125963" name="Group 25"/>
            <p:cNvGrpSpPr>
              <a:grpSpLocks/>
            </p:cNvGrpSpPr>
            <p:nvPr/>
          </p:nvGrpSpPr>
          <p:grpSpPr bwMode="auto">
            <a:xfrm>
              <a:off x="1521420" y="908050"/>
              <a:ext cx="5930900" cy="5753100"/>
              <a:chOff x="113" y="623"/>
              <a:chExt cx="3736" cy="3624"/>
            </a:xfrm>
          </p:grpSpPr>
          <p:sp>
            <p:nvSpPr>
              <p:cNvPr id="80" name="正方形/長方形 79"/>
              <p:cNvSpPr/>
              <p:nvPr/>
            </p:nvSpPr>
            <p:spPr>
              <a:xfrm>
                <a:off x="113" y="623"/>
                <a:ext cx="3736" cy="362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rgbClr val="FFFFFF"/>
                    </a:solidFill>
                  </a:rPr>
                  <a:t>視野検査には限界がある</a:t>
                </a:r>
              </a:p>
            </p:txBody>
          </p:sp>
          <p:pic>
            <p:nvPicPr>
              <p:cNvPr id="7" name="図 6" descr="眼底.png"/>
              <p:cNvPicPr>
                <a:picLocks noChangeAspect="1"/>
              </p:cNvPicPr>
              <p:nvPr/>
            </p:nvPicPr>
            <p:blipFill>
              <a:blip r:embed="rId5"/>
              <a:stretch>
                <a:fillRect/>
              </a:stretch>
            </p:blipFill>
            <p:spPr>
              <a:xfrm>
                <a:off x="841" y="1242"/>
                <a:ext cx="2816" cy="2517"/>
              </a:xfrm>
              <a:prstGeom prst="rect">
                <a:avLst/>
              </a:prstGeom>
              <a:solidFill>
                <a:schemeClr val="bg1"/>
              </a:solidFill>
              <a:effectLst>
                <a:outerShdw blurRad="50800" dist="50800" dir="5400000" algn="ctr" rotWithShape="0">
                  <a:schemeClr val="tx1"/>
                </a:outerShdw>
              </a:effectLst>
            </p:spPr>
          </p:pic>
          <p:sp>
            <p:nvSpPr>
              <p:cNvPr id="81" name="正方形/長方形 80"/>
              <p:cNvSpPr/>
              <p:nvPr/>
            </p:nvSpPr>
            <p:spPr>
              <a:xfrm>
                <a:off x="785" y="1191"/>
                <a:ext cx="2912" cy="1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grpSp>
          <p:nvGrpSpPr>
            <p:cNvPr id="125964" name="Group 24"/>
            <p:cNvGrpSpPr>
              <a:grpSpLocks/>
            </p:cNvGrpSpPr>
            <p:nvPr/>
          </p:nvGrpSpPr>
          <p:grpSpPr bwMode="auto">
            <a:xfrm>
              <a:off x="1790700" y="1196975"/>
              <a:ext cx="5419725" cy="5310188"/>
              <a:chOff x="-4650" y="759"/>
              <a:chExt cx="3414" cy="3345"/>
            </a:xfrm>
          </p:grpSpPr>
          <p:grpSp>
            <p:nvGrpSpPr>
              <p:cNvPr id="6" name="グループ化 79"/>
              <p:cNvGrpSpPr/>
              <p:nvPr/>
            </p:nvGrpSpPr>
            <p:grpSpPr>
              <a:xfrm>
                <a:off x="-4645" y="1097"/>
                <a:ext cx="3404" cy="2657"/>
                <a:chOff x="1885451" y="1372530"/>
                <a:chExt cx="5404509" cy="4218644"/>
              </a:xfrm>
              <a:solidFill>
                <a:schemeClr val="bg1"/>
              </a:solidFill>
            </p:grpSpPr>
            <p:sp>
              <p:nvSpPr>
                <p:cNvPr id="11" name="円/楕円 10"/>
                <p:cNvSpPr>
                  <a:spLocks noChangeAspect="1"/>
                </p:cNvSpPr>
                <p:nvPr/>
              </p:nvSpPr>
              <p:spPr>
                <a:xfrm>
                  <a:off x="4854871"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2" name="円/楕円 11"/>
                <p:cNvSpPr>
                  <a:spLocks noChangeAspect="1"/>
                </p:cNvSpPr>
                <p:nvPr/>
              </p:nvSpPr>
              <p:spPr>
                <a:xfrm>
                  <a:off x="5452565"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3" name="円/楕円 12"/>
                <p:cNvSpPr>
                  <a:spLocks noChangeAspect="1"/>
                </p:cNvSpPr>
                <p:nvPr/>
              </p:nvSpPr>
              <p:spPr>
                <a:xfrm>
                  <a:off x="3661864"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a:spLocks noChangeAspect="1"/>
                </p:cNvSpPr>
                <p:nvPr/>
              </p:nvSpPr>
              <p:spPr>
                <a:xfrm>
                  <a:off x="4259558"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5" name="円/楕円 14"/>
                <p:cNvSpPr>
                  <a:spLocks noChangeAspect="1"/>
                </p:cNvSpPr>
                <p:nvPr/>
              </p:nvSpPr>
              <p:spPr>
                <a:xfrm>
                  <a:off x="4854871"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6" name="円/楕円 15"/>
                <p:cNvSpPr>
                  <a:spLocks noChangeAspect="1"/>
                </p:cNvSpPr>
                <p:nvPr/>
              </p:nvSpPr>
              <p:spPr>
                <a:xfrm>
                  <a:off x="5452565"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7" name="円/楕円 16"/>
                <p:cNvSpPr>
                  <a:spLocks noChangeAspect="1"/>
                </p:cNvSpPr>
                <p:nvPr/>
              </p:nvSpPr>
              <p:spPr>
                <a:xfrm>
                  <a:off x="3661864"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8" name="円/楕円 17"/>
                <p:cNvSpPr>
                  <a:spLocks noChangeAspect="1"/>
                </p:cNvSpPr>
                <p:nvPr/>
              </p:nvSpPr>
              <p:spPr>
                <a:xfrm>
                  <a:off x="4259558"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9" name="円/楕円 18"/>
                <p:cNvSpPr>
                  <a:spLocks noChangeAspect="1"/>
                </p:cNvSpPr>
                <p:nvPr/>
              </p:nvSpPr>
              <p:spPr>
                <a:xfrm>
                  <a:off x="4854871"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0" name="円/楕円 19"/>
                <p:cNvSpPr>
                  <a:spLocks noChangeAspect="1"/>
                </p:cNvSpPr>
                <p:nvPr/>
              </p:nvSpPr>
              <p:spPr>
                <a:xfrm>
                  <a:off x="5452565"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1" name="円/楕円 20"/>
                <p:cNvSpPr>
                  <a:spLocks noChangeAspect="1"/>
                </p:cNvSpPr>
                <p:nvPr/>
              </p:nvSpPr>
              <p:spPr>
                <a:xfrm>
                  <a:off x="3661864"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2" name="円/楕円 21"/>
                <p:cNvSpPr>
                  <a:spLocks noChangeAspect="1"/>
                </p:cNvSpPr>
                <p:nvPr/>
              </p:nvSpPr>
              <p:spPr>
                <a:xfrm>
                  <a:off x="4259558"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3" name="円/楕円 22"/>
                <p:cNvSpPr>
                  <a:spLocks noChangeAspect="1"/>
                </p:cNvSpPr>
                <p:nvPr/>
              </p:nvSpPr>
              <p:spPr>
                <a:xfrm>
                  <a:off x="4854871"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4" name="円/楕円 23"/>
                <p:cNvSpPr>
                  <a:spLocks noChangeAspect="1"/>
                </p:cNvSpPr>
                <p:nvPr/>
              </p:nvSpPr>
              <p:spPr>
                <a:xfrm>
                  <a:off x="5452565"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5" name="円/楕円 24"/>
                <p:cNvSpPr>
                  <a:spLocks noChangeAspect="1"/>
                </p:cNvSpPr>
                <p:nvPr/>
              </p:nvSpPr>
              <p:spPr>
                <a:xfrm>
                  <a:off x="3661864"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6" name="円/楕円 25"/>
                <p:cNvSpPr>
                  <a:spLocks noChangeAspect="1"/>
                </p:cNvSpPr>
                <p:nvPr/>
              </p:nvSpPr>
              <p:spPr>
                <a:xfrm>
                  <a:off x="4259558"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7" name="円/楕円 26"/>
                <p:cNvSpPr>
                  <a:spLocks noChangeAspect="1"/>
                </p:cNvSpPr>
                <p:nvPr/>
              </p:nvSpPr>
              <p:spPr>
                <a:xfrm>
                  <a:off x="4854871"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8" name="円/楕円 27"/>
                <p:cNvSpPr>
                  <a:spLocks noChangeAspect="1"/>
                </p:cNvSpPr>
                <p:nvPr/>
              </p:nvSpPr>
              <p:spPr>
                <a:xfrm>
                  <a:off x="5452565"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9" name="円/楕円 28"/>
                <p:cNvSpPr>
                  <a:spLocks noChangeAspect="1"/>
                </p:cNvSpPr>
                <p:nvPr/>
              </p:nvSpPr>
              <p:spPr>
                <a:xfrm>
                  <a:off x="3661864"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0" name="円/楕円 29"/>
                <p:cNvSpPr>
                  <a:spLocks noChangeAspect="1"/>
                </p:cNvSpPr>
                <p:nvPr/>
              </p:nvSpPr>
              <p:spPr>
                <a:xfrm>
                  <a:off x="4259558"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1" name="円/楕円 30"/>
                <p:cNvSpPr>
                  <a:spLocks noChangeAspect="1"/>
                </p:cNvSpPr>
                <p:nvPr/>
              </p:nvSpPr>
              <p:spPr>
                <a:xfrm>
                  <a:off x="4854871"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2" name="円/楕円 31"/>
                <p:cNvSpPr>
                  <a:spLocks noChangeAspect="1"/>
                </p:cNvSpPr>
                <p:nvPr/>
              </p:nvSpPr>
              <p:spPr>
                <a:xfrm>
                  <a:off x="5452565"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3" name="円/楕円 32"/>
                <p:cNvSpPr>
                  <a:spLocks noChangeAspect="1"/>
                </p:cNvSpPr>
                <p:nvPr/>
              </p:nvSpPr>
              <p:spPr>
                <a:xfrm>
                  <a:off x="3661864"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4" name="円/楕円 33"/>
                <p:cNvSpPr>
                  <a:spLocks noChangeAspect="1"/>
                </p:cNvSpPr>
                <p:nvPr/>
              </p:nvSpPr>
              <p:spPr>
                <a:xfrm>
                  <a:off x="4259558"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5" name="円/楕円 34"/>
                <p:cNvSpPr>
                  <a:spLocks noChangeAspect="1"/>
                </p:cNvSpPr>
                <p:nvPr/>
              </p:nvSpPr>
              <p:spPr>
                <a:xfrm>
                  <a:off x="4854871"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6" name="円/楕円 35"/>
                <p:cNvSpPr>
                  <a:spLocks noChangeAspect="1"/>
                </p:cNvSpPr>
                <p:nvPr/>
              </p:nvSpPr>
              <p:spPr>
                <a:xfrm>
                  <a:off x="5452565"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7" name="円/楕円 36"/>
                <p:cNvSpPr>
                  <a:spLocks noChangeAspect="1"/>
                </p:cNvSpPr>
                <p:nvPr/>
              </p:nvSpPr>
              <p:spPr>
                <a:xfrm>
                  <a:off x="3661864"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8" name="円/楕円 37"/>
                <p:cNvSpPr>
                  <a:spLocks noChangeAspect="1"/>
                </p:cNvSpPr>
                <p:nvPr/>
              </p:nvSpPr>
              <p:spPr>
                <a:xfrm>
                  <a:off x="4259558"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9" name="円/楕円 38"/>
                <p:cNvSpPr>
                  <a:spLocks noChangeAspect="1"/>
                </p:cNvSpPr>
                <p:nvPr/>
              </p:nvSpPr>
              <p:spPr>
                <a:xfrm>
                  <a:off x="4854871"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0" name="円/楕円 39"/>
                <p:cNvSpPr>
                  <a:spLocks noChangeAspect="1"/>
                </p:cNvSpPr>
                <p:nvPr/>
              </p:nvSpPr>
              <p:spPr>
                <a:xfrm>
                  <a:off x="5452565"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1" name="円/楕円 40"/>
                <p:cNvSpPr>
                  <a:spLocks noChangeAspect="1"/>
                </p:cNvSpPr>
                <p:nvPr/>
              </p:nvSpPr>
              <p:spPr>
                <a:xfrm>
                  <a:off x="3661864"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2" name="円/楕円 41"/>
                <p:cNvSpPr>
                  <a:spLocks noChangeAspect="1"/>
                </p:cNvSpPr>
                <p:nvPr/>
              </p:nvSpPr>
              <p:spPr>
                <a:xfrm>
                  <a:off x="4259558"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3" name="円/楕円 42"/>
                <p:cNvSpPr>
                  <a:spLocks noChangeAspect="1"/>
                </p:cNvSpPr>
                <p:nvPr/>
              </p:nvSpPr>
              <p:spPr>
                <a:xfrm>
                  <a:off x="6043115"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4" name="円/楕円 43"/>
                <p:cNvSpPr>
                  <a:spLocks noChangeAspect="1"/>
                </p:cNvSpPr>
                <p:nvPr/>
              </p:nvSpPr>
              <p:spPr>
                <a:xfrm>
                  <a:off x="6043115"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5" name="円/楕円 44"/>
                <p:cNvSpPr>
                  <a:spLocks noChangeAspect="1"/>
                </p:cNvSpPr>
                <p:nvPr/>
              </p:nvSpPr>
              <p:spPr>
                <a:xfrm>
                  <a:off x="6043115"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6" name="円/楕円 45"/>
                <p:cNvSpPr>
                  <a:spLocks noChangeAspect="1"/>
                </p:cNvSpPr>
                <p:nvPr/>
              </p:nvSpPr>
              <p:spPr>
                <a:xfrm>
                  <a:off x="6043115"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7" name="円/楕円 46"/>
                <p:cNvSpPr>
                  <a:spLocks noChangeAspect="1"/>
                </p:cNvSpPr>
                <p:nvPr/>
              </p:nvSpPr>
              <p:spPr>
                <a:xfrm>
                  <a:off x="6043115"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8" name="円/楕円 47"/>
                <p:cNvSpPr>
                  <a:spLocks noChangeAspect="1"/>
                </p:cNvSpPr>
                <p:nvPr/>
              </p:nvSpPr>
              <p:spPr>
                <a:xfrm>
                  <a:off x="6043115"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9" name="円/楕円 48"/>
                <p:cNvSpPr>
                  <a:spLocks noChangeAspect="1"/>
                </p:cNvSpPr>
                <p:nvPr/>
              </p:nvSpPr>
              <p:spPr>
                <a:xfrm>
                  <a:off x="6043115"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0" name="円/楕円 49"/>
                <p:cNvSpPr>
                  <a:spLocks noChangeAspect="1"/>
                </p:cNvSpPr>
                <p:nvPr/>
              </p:nvSpPr>
              <p:spPr>
                <a:xfrm>
                  <a:off x="6043115"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1" name="円/楕円 50"/>
                <p:cNvSpPr>
                  <a:spLocks noChangeAspect="1"/>
                </p:cNvSpPr>
                <p:nvPr/>
              </p:nvSpPr>
              <p:spPr>
                <a:xfrm>
                  <a:off x="6643190"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2" name="円/楕円 51"/>
                <p:cNvSpPr>
                  <a:spLocks noChangeAspect="1"/>
                </p:cNvSpPr>
                <p:nvPr/>
              </p:nvSpPr>
              <p:spPr>
                <a:xfrm>
                  <a:off x="6643190"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3" name="円/楕円 52"/>
                <p:cNvSpPr>
                  <a:spLocks noChangeAspect="1"/>
                </p:cNvSpPr>
                <p:nvPr/>
              </p:nvSpPr>
              <p:spPr>
                <a:xfrm>
                  <a:off x="6643190"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4" name="円/楕円 53"/>
                <p:cNvSpPr>
                  <a:spLocks noChangeAspect="1"/>
                </p:cNvSpPr>
                <p:nvPr/>
              </p:nvSpPr>
              <p:spPr>
                <a:xfrm>
                  <a:off x="6643190"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5" name="円/楕円 54"/>
                <p:cNvSpPr>
                  <a:spLocks noChangeAspect="1"/>
                </p:cNvSpPr>
                <p:nvPr/>
              </p:nvSpPr>
              <p:spPr>
                <a:xfrm>
                  <a:off x="6643190"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6" name="円/楕円 55"/>
                <p:cNvSpPr>
                  <a:spLocks noChangeAspect="1"/>
                </p:cNvSpPr>
                <p:nvPr/>
              </p:nvSpPr>
              <p:spPr>
                <a:xfrm>
                  <a:off x="6643190"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7" name="円/楕円 56"/>
                <p:cNvSpPr>
                  <a:spLocks noChangeAspect="1"/>
                </p:cNvSpPr>
                <p:nvPr/>
              </p:nvSpPr>
              <p:spPr>
                <a:xfrm>
                  <a:off x="7236122"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8" name="円/楕円 57"/>
                <p:cNvSpPr>
                  <a:spLocks noChangeAspect="1"/>
                </p:cNvSpPr>
                <p:nvPr/>
              </p:nvSpPr>
              <p:spPr>
                <a:xfrm>
                  <a:off x="7236122"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9" name="円/楕円 58"/>
                <p:cNvSpPr>
                  <a:spLocks noChangeAspect="1"/>
                </p:cNvSpPr>
                <p:nvPr/>
              </p:nvSpPr>
              <p:spPr>
                <a:xfrm>
                  <a:off x="7236122"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0" name="円/楕円 59"/>
                <p:cNvSpPr>
                  <a:spLocks noChangeAspect="1"/>
                </p:cNvSpPr>
                <p:nvPr/>
              </p:nvSpPr>
              <p:spPr>
                <a:xfrm>
                  <a:off x="7236122"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1" name="円/楕円 60"/>
                <p:cNvSpPr>
                  <a:spLocks noChangeAspect="1"/>
                </p:cNvSpPr>
                <p:nvPr/>
              </p:nvSpPr>
              <p:spPr>
                <a:xfrm>
                  <a:off x="3071314"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2" name="円/楕円 61"/>
                <p:cNvSpPr>
                  <a:spLocks noChangeAspect="1"/>
                </p:cNvSpPr>
                <p:nvPr/>
              </p:nvSpPr>
              <p:spPr>
                <a:xfrm>
                  <a:off x="3071314"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3" name="円/楕円 62"/>
                <p:cNvSpPr>
                  <a:spLocks noChangeAspect="1"/>
                </p:cNvSpPr>
                <p:nvPr/>
              </p:nvSpPr>
              <p:spPr>
                <a:xfrm>
                  <a:off x="3071314"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4" name="円/楕円 63"/>
                <p:cNvSpPr>
                  <a:spLocks noChangeAspect="1"/>
                </p:cNvSpPr>
                <p:nvPr/>
              </p:nvSpPr>
              <p:spPr>
                <a:xfrm>
                  <a:off x="3071314"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5" name="円/楕円 64"/>
                <p:cNvSpPr>
                  <a:spLocks noChangeAspect="1"/>
                </p:cNvSpPr>
                <p:nvPr/>
              </p:nvSpPr>
              <p:spPr>
                <a:xfrm>
                  <a:off x="3071314"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6" name="円/楕円 65"/>
                <p:cNvSpPr>
                  <a:spLocks noChangeAspect="1"/>
                </p:cNvSpPr>
                <p:nvPr/>
              </p:nvSpPr>
              <p:spPr>
                <a:xfrm>
                  <a:off x="3071314"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7" name="円/楕円 66"/>
                <p:cNvSpPr>
                  <a:spLocks noChangeAspect="1"/>
                </p:cNvSpPr>
                <p:nvPr/>
              </p:nvSpPr>
              <p:spPr>
                <a:xfrm>
                  <a:off x="3071314"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8" name="円/楕円 67"/>
                <p:cNvSpPr>
                  <a:spLocks noChangeAspect="1"/>
                </p:cNvSpPr>
                <p:nvPr/>
              </p:nvSpPr>
              <p:spPr>
                <a:xfrm>
                  <a:off x="3071314"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9" name="円/楕円 68"/>
                <p:cNvSpPr>
                  <a:spLocks noChangeAspect="1"/>
                </p:cNvSpPr>
                <p:nvPr/>
              </p:nvSpPr>
              <p:spPr>
                <a:xfrm>
                  <a:off x="2478383"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0" name="円/楕円 69"/>
                <p:cNvSpPr>
                  <a:spLocks noChangeAspect="1"/>
                </p:cNvSpPr>
                <p:nvPr/>
              </p:nvSpPr>
              <p:spPr>
                <a:xfrm>
                  <a:off x="2478383"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1" name="円/楕円 70"/>
                <p:cNvSpPr>
                  <a:spLocks noChangeAspect="1"/>
                </p:cNvSpPr>
                <p:nvPr/>
              </p:nvSpPr>
              <p:spPr>
                <a:xfrm>
                  <a:off x="2478383"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2" name="円/楕円 71"/>
                <p:cNvSpPr>
                  <a:spLocks noChangeAspect="1"/>
                </p:cNvSpPr>
                <p:nvPr/>
              </p:nvSpPr>
              <p:spPr>
                <a:xfrm>
                  <a:off x="2478383"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3" name="円/楕円 72"/>
                <p:cNvSpPr>
                  <a:spLocks noChangeAspect="1"/>
                </p:cNvSpPr>
                <p:nvPr/>
              </p:nvSpPr>
              <p:spPr>
                <a:xfrm>
                  <a:off x="2478383"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4" name="円/楕円 73"/>
                <p:cNvSpPr>
                  <a:spLocks noChangeAspect="1"/>
                </p:cNvSpPr>
                <p:nvPr/>
              </p:nvSpPr>
              <p:spPr>
                <a:xfrm>
                  <a:off x="2478383"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5" name="円/楕円 74"/>
                <p:cNvSpPr>
                  <a:spLocks noChangeAspect="1"/>
                </p:cNvSpPr>
                <p:nvPr/>
              </p:nvSpPr>
              <p:spPr>
                <a:xfrm>
                  <a:off x="1885451"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6" name="円/楕円 75"/>
                <p:cNvSpPr>
                  <a:spLocks noChangeAspect="1"/>
                </p:cNvSpPr>
                <p:nvPr/>
              </p:nvSpPr>
              <p:spPr>
                <a:xfrm>
                  <a:off x="1885451"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7" name="円/楕円 76"/>
                <p:cNvSpPr>
                  <a:spLocks noChangeAspect="1"/>
                </p:cNvSpPr>
                <p:nvPr/>
              </p:nvSpPr>
              <p:spPr>
                <a:xfrm>
                  <a:off x="1885451"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8" name="円/楕円 77"/>
                <p:cNvSpPr>
                  <a:spLocks noChangeAspect="1"/>
                </p:cNvSpPr>
                <p:nvPr/>
              </p:nvSpPr>
              <p:spPr>
                <a:xfrm>
                  <a:off x="1885451"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sp>
            <p:nvSpPr>
              <p:cNvPr id="83" name="円/楕円 82"/>
              <p:cNvSpPr>
                <a:spLocks noChangeAspect="1"/>
              </p:cNvSpPr>
              <p:nvPr/>
            </p:nvSpPr>
            <p:spPr>
              <a:xfrm>
                <a:off x="-2392" y="759"/>
                <a:ext cx="33"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4" name="円/楕円 83"/>
              <p:cNvSpPr>
                <a:spLocks noChangeAspect="1"/>
              </p:cNvSpPr>
              <p:nvPr/>
            </p:nvSpPr>
            <p:spPr>
              <a:xfrm>
                <a:off x="-3144" y="759"/>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5" name="円/楕円 84"/>
              <p:cNvSpPr>
                <a:spLocks noChangeAspect="1"/>
              </p:cNvSpPr>
              <p:nvPr/>
            </p:nvSpPr>
            <p:spPr>
              <a:xfrm>
                <a:off x="-2766" y="759"/>
                <a:ext cx="33"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6" name="円/楕円 85"/>
              <p:cNvSpPr>
                <a:spLocks noChangeAspect="1"/>
              </p:cNvSpPr>
              <p:nvPr/>
            </p:nvSpPr>
            <p:spPr>
              <a:xfrm>
                <a:off x="-3516" y="759"/>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7" name="円/楕円 86"/>
              <p:cNvSpPr>
                <a:spLocks noChangeAspect="1"/>
              </p:cNvSpPr>
              <p:nvPr/>
            </p:nvSpPr>
            <p:spPr>
              <a:xfrm>
                <a:off x="-2393"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 name="円/楕円 87"/>
              <p:cNvSpPr>
                <a:spLocks noChangeAspect="1"/>
              </p:cNvSpPr>
              <p:nvPr/>
            </p:nvSpPr>
            <p:spPr>
              <a:xfrm>
                <a:off x="-3144"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9" name="円/楕円 88"/>
              <p:cNvSpPr>
                <a:spLocks noChangeAspect="1"/>
              </p:cNvSpPr>
              <p:nvPr/>
            </p:nvSpPr>
            <p:spPr>
              <a:xfrm>
                <a:off x="-2768"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90" name="円/楕円 89"/>
              <p:cNvSpPr>
                <a:spLocks noChangeAspect="1"/>
              </p:cNvSpPr>
              <p:nvPr/>
            </p:nvSpPr>
            <p:spPr>
              <a:xfrm>
                <a:off x="-3516"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grpSp>
      <p:sp>
        <p:nvSpPr>
          <p:cNvPr id="125955" name="テキスト ボックス 91"/>
          <p:cNvSpPr txBox="1">
            <a:spLocks noChangeArrowheads="1"/>
          </p:cNvSpPr>
          <p:nvPr/>
        </p:nvSpPr>
        <p:spPr bwMode="auto">
          <a:xfrm>
            <a:off x="1476375" y="344488"/>
            <a:ext cx="58801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4000">
                <a:solidFill>
                  <a:srgbClr val="000000"/>
                </a:solidFill>
                <a:latin typeface="ＭＳ Ｐゴシック" pitchFamily="50" charset="-128"/>
              </a:rPr>
              <a:t>構造と機能のアンバランス</a:t>
            </a:r>
          </a:p>
        </p:txBody>
      </p:sp>
      <p:sp>
        <p:nvSpPr>
          <p:cNvPr id="88" name="フリーフォーム 87"/>
          <p:cNvSpPr/>
          <p:nvPr/>
        </p:nvSpPr>
        <p:spPr>
          <a:xfrm flipV="1">
            <a:off x="2411413" y="4581525"/>
            <a:ext cx="792162" cy="463550"/>
          </a:xfrm>
          <a:custGeom>
            <a:avLst/>
            <a:gdLst>
              <a:gd name="connsiteX0" fmla="*/ 912707 w 916094"/>
              <a:gd name="connsiteY0" fmla="*/ 690880 h 806027"/>
              <a:gd name="connsiteX1" fmla="*/ 841587 w 916094"/>
              <a:gd name="connsiteY1" fmla="*/ 447040 h 806027"/>
              <a:gd name="connsiteX2" fmla="*/ 790787 w 916094"/>
              <a:gd name="connsiteY2" fmla="*/ 304800 h 806027"/>
              <a:gd name="connsiteX3" fmla="*/ 546947 w 916094"/>
              <a:gd name="connsiteY3" fmla="*/ 101600 h 806027"/>
              <a:gd name="connsiteX4" fmla="*/ 292947 w 916094"/>
              <a:gd name="connsiteY4" fmla="*/ 10160 h 806027"/>
              <a:gd name="connsiteX5" fmla="*/ 89747 w 916094"/>
              <a:gd name="connsiteY5" fmla="*/ 40640 h 806027"/>
              <a:gd name="connsiteX6" fmla="*/ 8467 w 916094"/>
              <a:gd name="connsiteY6" fmla="*/ 101600 h 806027"/>
              <a:gd name="connsiteX7" fmla="*/ 38947 w 916094"/>
              <a:gd name="connsiteY7" fmla="*/ 233680 h 806027"/>
              <a:gd name="connsiteX8" fmla="*/ 150707 w 916094"/>
              <a:gd name="connsiteY8" fmla="*/ 264160 h 806027"/>
              <a:gd name="connsiteX9" fmla="*/ 323427 w 916094"/>
              <a:gd name="connsiteY9" fmla="*/ 274320 h 806027"/>
              <a:gd name="connsiteX10" fmla="*/ 546947 w 916094"/>
              <a:gd name="connsiteY10" fmla="*/ 375920 h 806027"/>
              <a:gd name="connsiteX11" fmla="*/ 658707 w 916094"/>
              <a:gd name="connsiteY11" fmla="*/ 599440 h 806027"/>
              <a:gd name="connsiteX12" fmla="*/ 689187 w 916094"/>
              <a:gd name="connsiteY12" fmla="*/ 711200 h 806027"/>
              <a:gd name="connsiteX13" fmla="*/ 739987 w 916094"/>
              <a:gd name="connsiteY13" fmla="*/ 762000 h 806027"/>
              <a:gd name="connsiteX14" fmla="*/ 831427 w 916094"/>
              <a:gd name="connsiteY14" fmla="*/ 802640 h 806027"/>
              <a:gd name="connsiteX15" fmla="*/ 861907 w 916094"/>
              <a:gd name="connsiteY15" fmla="*/ 782320 h 806027"/>
              <a:gd name="connsiteX16" fmla="*/ 912707 w 916094"/>
              <a:gd name="connsiteY16" fmla="*/ 690880 h 8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6094" h="806027">
                <a:moveTo>
                  <a:pt x="912707" y="690880"/>
                </a:moveTo>
                <a:cubicBezTo>
                  <a:pt x="909320" y="635000"/>
                  <a:pt x="861907" y="511387"/>
                  <a:pt x="841587" y="447040"/>
                </a:cubicBezTo>
                <a:cubicBezTo>
                  <a:pt x="821267" y="382693"/>
                  <a:pt x="839894" y="362373"/>
                  <a:pt x="790787" y="304800"/>
                </a:cubicBezTo>
                <a:cubicBezTo>
                  <a:pt x="741680" y="247227"/>
                  <a:pt x="629920" y="150707"/>
                  <a:pt x="546947" y="101600"/>
                </a:cubicBezTo>
                <a:cubicBezTo>
                  <a:pt x="463974" y="52493"/>
                  <a:pt x="369147" y="20320"/>
                  <a:pt x="292947" y="10160"/>
                </a:cubicBezTo>
                <a:cubicBezTo>
                  <a:pt x="216747" y="0"/>
                  <a:pt x="137160" y="25400"/>
                  <a:pt x="89747" y="40640"/>
                </a:cubicBezTo>
                <a:cubicBezTo>
                  <a:pt x="42334" y="55880"/>
                  <a:pt x="16934" y="69427"/>
                  <a:pt x="8467" y="101600"/>
                </a:cubicBezTo>
                <a:cubicBezTo>
                  <a:pt x="0" y="133773"/>
                  <a:pt x="15240" y="206587"/>
                  <a:pt x="38947" y="233680"/>
                </a:cubicBezTo>
                <a:cubicBezTo>
                  <a:pt x="62654" y="260773"/>
                  <a:pt x="103294" y="257387"/>
                  <a:pt x="150707" y="264160"/>
                </a:cubicBezTo>
                <a:cubicBezTo>
                  <a:pt x="198120" y="270933"/>
                  <a:pt x="257387" y="255693"/>
                  <a:pt x="323427" y="274320"/>
                </a:cubicBezTo>
                <a:cubicBezTo>
                  <a:pt x="389467" y="292947"/>
                  <a:pt x="491067" y="321733"/>
                  <a:pt x="546947" y="375920"/>
                </a:cubicBezTo>
                <a:cubicBezTo>
                  <a:pt x="602827" y="430107"/>
                  <a:pt x="635000" y="543560"/>
                  <a:pt x="658707" y="599440"/>
                </a:cubicBezTo>
                <a:cubicBezTo>
                  <a:pt x="682414" y="655320"/>
                  <a:pt x="675640" y="684107"/>
                  <a:pt x="689187" y="711200"/>
                </a:cubicBezTo>
                <a:cubicBezTo>
                  <a:pt x="702734" y="738293"/>
                  <a:pt x="716280" y="746760"/>
                  <a:pt x="739987" y="762000"/>
                </a:cubicBezTo>
                <a:cubicBezTo>
                  <a:pt x="763694" y="777240"/>
                  <a:pt x="811107" y="799253"/>
                  <a:pt x="831427" y="802640"/>
                </a:cubicBezTo>
                <a:cubicBezTo>
                  <a:pt x="851747" y="806027"/>
                  <a:pt x="851747" y="794173"/>
                  <a:pt x="861907" y="782320"/>
                </a:cubicBezTo>
                <a:cubicBezTo>
                  <a:pt x="872067" y="770467"/>
                  <a:pt x="916094" y="746760"/>
                  <a:pt x="912707" y="69088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93" name="136-3436-4motion2.mpeg">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405313" y="2386013"/>
            <a:ext cx="4559300" cy="341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958" name="テキスト ボックス 93"/>
          <p:cNvSpPr txBox="1">
            <a:spLocks noChangeArrowheads="1"/>
          </p:cNvSpPr>
          <p:nvPr/>
        </p:nvSpPr>
        <p:spPr bwMode="auto">
          <a:xfrm>
            <a:off x="911225" y="1700213"/>
            <a:ext cx="29400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b="1">
                <a:solidFill>
                  <a:srgbClr val="FF0000"/>
                </a:solidFill>
                <a:latin typeface="ＭＳ Ｐゴシック" pitchFamily="50" charset="-128"/>
              </a:rPr>
              <a:t>（視角６度間隔）</a:t>
            </a:r>
          </a:p>
        </p:txBody>
      </p:sp>
      <p:sp>
        <p:nvSpPr>
          <p:cNvPr id="125959" name="テキスト ボックス 2"/>
          <p:cNvSpPr txBox="1">
            <a:spLocks noChangeArrowheads="1"/>
          </p:cNvSpPr>
          <p:nvPr/>
        </p:nvSpPr>
        <p:spPr bwMode="auto">
          <a:xfrm>
            <a:off x="5364163" y="1700213"/>
            <a:ext cx="279717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b="1">
                <a:solidFill>
                  <a:srgbClr val="FF0000"/>
                </a:solidFill>
                <a:latin typeface="ＭＳ Ｐゴシック" pitchFamily="50" charset="-128"/>
              </a:rPr>
              <a:t>(</a:t>
            </a:r>
            <a:r>
              <a:rPr lang="ja-JP" altLang="en-US" sz="3200" b="1">
                <a:solidFill>
                  <a:srgbClr val="FF0000"/>
                </a:solidFill>
                <a:latin typeface="ＭＳ Ｐゴシック" pitchFamily="50" charset="-128"/>
              </a:rPr>
              <a:t>分解能 ５</a:t>
            </a:r>
            <a:r>
              <a:rPr lang="en-US" altLang="ja-JP" sz="3200" b="1">
                <a:solidFill>
                  <a:srgbClr val="FF0000"/>
                </a:solidFill>
                <a:latin typeface="ＭＳ Ｐゴシック" pitchFamily="50" charset="-128"/>
              </a:rPr>
              <a:t>μm)</a:t>
            </a:r>
            <a:endParaRPr lang="ja-JP" altLang="en-US" sz="3200" b="1">
              <a:solidFill>
                <a:srgbClr val="FF0000"/>
              </a:solidFill>
              <a:latin typeface="ＭＳ Ｐゴシック" pitchFamily="50" charset="-128"/>
            </a:endParaRPr>
          </a:p>
        </p:txBody>
      </p:sp>
      <p:sp>
        <p:nvSpPr>
          <p:cNvPr id="4" name="テキスト ボックス 3"/>
          <p:cNvSpPr txBox="1">
            <a:spLocks noChangeArrowheads="1"/>
          </p:cNvSpPr>
          <p:nvPr/>
        </p:nvSpPr>
        <p:spPr bwMode="auto">
          <a:xfrm>
            <a:off x="4352925" y="5951538"/>
            <a:ext cx="4683125" cy="58420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FFFF00"/>
                </a:solidFill>
                <a:latin typeface="ＭＳ Ｐゴシック" pitchFamily="50" charset="-128"/>
              </a:rPr>
              <a:t>早期発見は</a:t>
            </a:r>
            <a:r>
              <a:rPr lang="en-US" altLang="ja-JP" sz="3200">
                <a:solidFill>
                  <a:srgbClr val="FFFF00"/>
                </a:solidFill>
                <a:latin typeface="ＭＳ Ｐゴシック" pitchFamily="50" charset="-128"/>
              </a:rPr>
              <a:t>OCT</a:t>
            </a:r>
            <a:r>
              <a:rPr lang="ja-JP" altLang="en-US" sz="3200">
                <a:solidFill>
                  <a:srgbClr val="FFFF00"/>
                </a:solidFill>
                <a:latin typeface="ＭＳ Ｐゴシック" pitchFamily="50" charset="-128"/>
              </a:rPr>
              <a:t>の圧勝？</a:t>
            </a:r>
          </a:p>
        </p:txBody>
      </p:sp>
      <p:sp>
        <p:nvSpPr>
          <p:cNvPr id="125961" name="テキスト ボックス 4"/>
          <p:cNvSpPr txBox="1">
            <a:spLocks noChangeArrowheads="1"/>
          </p:cNvSpPr>
          <p:nvPr/>
        </p:nvSpPr>
        <p:spPr bwMode="auto">
          <a:xfrm>
            <a:off x="1143000" y="1196975"/>
            <a:ext cx="24923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600">
                <a:solidFill>
                  <a:srgbClr val="000000"/>
                </a:solidFill>
              </a:rPr>
              <a:t>自動視野計</a:t>
            </a:r>
          </a:p>
        </p:txBody>
      </p:sp>
      <p:sp>
        <p:nvSpPr>
          <p:cNvPr id="125962" name="テキスト ボックス 7"/>
          <p:cNvSpPr txBox="1">
            <a:spLocks noChangeArrowheads="1"/>
          </p:cNvSpPr>
          <p:nvPr/>
        </p:nvSpPr>
        <p:spPr bwMode="auto">
          <a:xfrm>
            <a:off x="6076950" y="1196975"/>
            <a:ext cx="11588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600">
                <a:solidFill>
                  <a:srgbClr val="000000"/>
                </a:solidFill>
              </a:rPr>
              <a:t>OCT</a:t>
            </a:r>
            <a:endParaRPr lang="ja-JP" altLang="en-US" sz="3600">
              <a:solidFill>
                <a:srgbClr val="000000"/>
              </a:solidFill>
            </a:endParaRPr>
          </a:p>
        </p:txBody>
      </p:sp>
    </p:spTree>
    <p:extLst>
      <p:ext uri="{BB962C8B-B14F-4D97-AF65-F5344CB8AC3E}">
        <p14:creationId xmlns:p14="http://schemas.microsoft.com/office/powerpoint/2010/main" val="598901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8900" fill="hold"/>
                                        <p:tgtEl>
                                          <p:spTgt spid="9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93"/>
                </p:tgtEl>
              </p:cMediaNode>
            </p:video>
            <p:seq concurrent="1" nextAc="seek">
              <p:cTn id="18" restart="whenNotActive" fill="hold" evtFilter="cancelBubble" nodeType="interactiveSeq">
                <p:stCondLst>
                  <p:cond evt="onClick" delay="0">
                    <p:tgtEl>
                      <p:spTgt spid="93"/>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2" presetClass="mediacall" presetSubtype="0" fill="hold" nodeType="clickEffect">
                                  <p:stCondLst>
                                    <p:cond delay="0"/>
                                  </p:stCondLst>
                                  <p:childTnLst>
                                    <p:cmd type="call" cmd="togglePause">
                                      <p:cBhvr>
                                        <p:cTn id="22" dur="1" fill="hold"/>
                                        <p:tgtEl>
                                          <p:spTgt spid="93"/>
                                        </p:tgtEl>
                                      </p:cBhvr>
                                    </p:cmd>
                                  </p:childTnLst>
                                </p:cTn>
                              </p:par>
                            </p:childTnLst>
                          </p:cTn>
                        </p:par>
                      </p:childTnLst>
                    </p:cTn>
                  </p:par>
                </p:childTnLst>
              </p:cTn>
              <p:nextCondLst>
                <p:cond evt="onClick" delay="0">
                  <p:tgtEl>
                    <p:spTgt spid="93"/>
                  </p:tgtEl>
                </p:cond>
              </p:nextCondLst>
            </p:seq>
          </p:childTnLst>
        </p:cTn>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en-US" altLang="ja-JP" dirty="0"/>
              <a:t>OCT</a:t>
            </a:r>
            <a:r>
              <a:rPr kumimoji="1" lang="ja-JP" altLang="en-US" dirty="0"/>
              <a:t>による進行評価</a:t>
            </a:r>
          </a:p>
        </p:txBody>
      </p:sp>
      <p:pic>
        <p:nvPicPr>
          <p:cNvPr id="3074" name="Picture 2" descr="C:\Users\Tadashi Nakano\Dropbox\作成中の論文・原稿・制作\2014.5新眼読テキスト\164-9653-1新眼読データ\GPA OS.png"/>
          <p:cNvPicPr>
            <a:picLocks noChangeAspect="1" noChangeArrowheads="1"/>
          </p:cNvPicPr>
          <p:nvPr/>
        </p:nvPicPr>
        <p:blipFill rotWithShape="1">
          <a:blip r:embed="rId2">
            <a:extLst>
              <a:ext uri="{28A0092B-C50C-407E-A947-70E740481C1C}">
                <a14:useLocalDpi xmlns:a14="http://schemas.microsoft.com/office/drawing/2010/main" val="0"/>
              </a:ext>
            </a:extLst>
          </a:blip>
          <a:srcRect l="5345" t="26011" r="1097" b="47978"/>
          <a:stretch/>
        </p:blipFill>
        <p:spPr bwMode="auto">
          <a:xfrm>
            <a:off x="194838" y="980728"/>
            <a:ext cx="8697642" cy="1761535"/>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C:\Users\Tadashi Nakano\Dropbox\作成中の論文・原稿・制作\2014.5新眼読テキスト\164-9653-1新眼読データ\GPA OS.png"/>
          <p:cNvPicPr>
            <a:picLocks noChangeAspect="1" noChangeArrowheads="1"/>
          </p:cNvPicPr>
          <p:nvPr/>
        </p:nvPicPr>
        <p:blipFill rotWithShape="1">
          <a:blip r:embed="rId2">
            <a:extLst>
              <a:ext uri="{28A0092B-C50C-407E-A947-70E740481C1C}">
                <a14:useLocalDpi xmlns:a14="http://schemas.microsoft.com/office/drawing/2010/main" val="0"/>
              </a:ext>
            </a:extLst>
          </a:blip>
          <a:srcRect l="1263" t="52021" r="40030" b="5580"/>
          <a:stretch/>
        </p:blipFill>
        <p:spPr bwMode="auto">
          <a:xfrm>
            <a:off x="107504" y="2852937"/>
            <a:ext cx="4809652" cy="2530501"/>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C:\Users\Tadashi Nakano\Dropbox\作成中の論文・原稿・制作\2014.5新眼読テキスト\164-9653-1新眼読データ\GPA OS.png"/>
          <p:cNvPicPr>
            <a:picLocks noChangeAspect="1" noChangeArrowheads="1"/>
          </p:cNvPicPr>
          <p:nvPr/>
        </p:nvPicPr>
        <p:blipFill rotWithShape="1">
          <a:blip r:embed="rId2">
            <a:extLst>
              <a:ext uri="{28A0092B-C50C-407E-A947-70E740481C1C}">
                <a14:useLocalDpi xmlns:a14="http://schemas.microsoft.com/office/drawing/2010/main" val="0"/>
              </a:ext>
            </a:extLst>
          </a:blip>
          <a:srcRect l="62633" t="54827" r="2204" b="9924"/>
          <a:stretch/>
        </p:blipFill>
        <p:spPr bwMode="auto">
          <a:xfrm>
            <a:off x="5436096" y="2966484"/>
            <a:ext cx="3295721" cy="240673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テキスト ボックス 6"/>
          <p:cNvSpPr txBox="1"/>
          <p:nvPr/>
        </p:nvSpPr>
        <p:spPr>
          <a:xfrm>
            <a:off x="566565" y="5715253"/>
            <a:ext cx="5373587" cy="954107"/>
          </a:xfrm>
          <a:prstGeom prst="rect">
            <a:avLst/>
          </a:prstGeom>
          <a:noFill/>
        </p:spPr>
        <p:txBody>
          <a:bodyPr wrap="none" rtlCol="0">
            <a:spAutoFit/>
          </a:bodyPr>
          <a:lstStyle/>
          <a:p>
            <a:r>
              <a:rPr lang="en-US" altLang="ja-JP" sz="2800" b="1" dirty="0">
                <a:solidFill>
                  <a:srgbClr val="FF0000"/>
                </a:solidFill>
                <a:latin typeface="+mn-ea"/>
              </a:rPr>
              <a:t>RNFL</a:t>
            </a:r>
            <a:r>
              <a:rPr lang="ja-JP" altLang="en-US" sz="2800" b="1" dirty="0">
                <a:solidFill>
                  <a:srgbClr val="FF0000"/>
                </a:solidFill>
                <a:latin typeface="+mn-ea"/>
              </a:rPr>
              <a:t>スロープが１</a:t>
            </a:r>
            <a:r>
              <a:rPr lang="en-US" altLang="ja-JP" sz="2800" b="1" dirty="0" err="1">
                <a:solidFill>
                  <a:srgbClr val="FF0000"/>
                </a:solidFill>
                <a:latin typeface="+mn-ea"/>
              </a:rPr>
              <a:t>μm</a:t>
            </a:r>
            <a:r>
              <a:rPr lang="en-US" altLang="ja-JP" sz="2800" b="1" dirty="0">
                <a:solidFill>
                  <a:srgbClr val="FF0000"/>
                </a:solidFill>
                <a:latin typeface="+mn-ea"/>
              </a:rPr>
              <a:t>/</a:t>
            </a:r>
            <a:r>
              <a:rPr lang="ja-JP" altLang="en-US" sz="2800" b="1" dirty="0">
                <a:solidFill>
                  <a:srgbClr val="FF0000"/>
                </a:solidFill>
                <a:latin typeface="+mn-ea"/>
              </a:rPr>
              <a:t>年急峻で、</a:t>
            </a:r>
            <a:endParaRPr lang="en-US" altLang="ja-JP" sz="2800" b="1" dirty="0">
              <a:solidFill>
                <a:srgbClr val="FF0000"/>
              </a:solidFill>
              <a:latin typeface="+mn-ea"/>
            </a:endParaRPr>
          </a:p>
          <a:p>
            <a:r>
              <a:rPr lang="ja-JP" altLang="en-US" sz="2800" b="1" dirty="0">
                <a:solidFill>
                  <a:srgbClr val="FF0000"/>
                </a:solidFill>
                <a:latin typeface="+mn-ea"/>
              </a:rPr>
              <a:t>発症リスクは</a:t>
            </a:r>
            <a:r>
              <a:rPr lang="en-US" altLang="ja-JP" sz="2800" b="1" dirty="0">
                <a:solidFill>
                  <a:srgbClr val="FF0000"/>
                </a:solidFill>
                <a:latin typeface="+mn-ea"/>
              </a:rPr>
              <a:t>2.05</a:t>
            </a:r>
            <a:r>
              <a:rPr lang="ja-JP" altLang="en-US" sz="2800" b="1" dirty="0">
                <a:solidFill>
                  <a:srgbClr val="FF0000"/>
                </a:solidFill>
                <a:latin typeface="+mn-ea"/>
              </a:rPr>
              <a:t>倍（</a:t>
            </a:r>
            <a:r>
              <a:rPr lang="en-US" altLang="ja-JP" sz="2800" b="1" dirty="0">
                <a:solidFill>
                  <a:srgbClr val="FF0000"/>
                </a:solidFill>
                <a:latin typeface="+mn-ea"/>
              </a:rPr>
              <a:t>P=0.017)</a:t>
            </a:r>
            <a:r>
              <a:rPr lang="ja-JP" altLang="en-US" sz="2800" b="1" dirty="0">
                <a:solidFill>
                  <a:srgbClr val="FF0000"/>
                </a:solidFill>
                <a:latin typeface="+mn-ea"/>
              </a:rPr>
              <a:t>↑</a:t>
            </a:r>
          </a:p>
        </p:txBody>
      </p:sp>
      <p:sp>
        <p:nvSpPr>
          <p:cNvPr id="8" name="テキスト ボックス 7"/>
          <p:cNvSpPr txBox="1"/>
          <p:nvPr/>
        </p:nvSpPr>
        <p:spPr>
          <a:xfrm>
            <a:off x="6476561" y="5805264"/>
            <a:ext cx="2343911" cy="830997"/>
          </a:xfrm>
          <a:prstGeom prst="rect">
            <a:avLst/>
          </a:prstGeom>
          <a:noFill/>
        </p:spPr>
        <p:txBody>
          <a:bodyPr wrap="none" rtlCol="0">
            <a:spAutoFit/>
          </a:bodyPr>
          <a:lstStyle/>
          <a:p>
            <a:r>
              <a:rPr lang="en-US" altLang="ja-JP" sz="2400" b="1" dirty="0">
                <a:solidFill>
                  <a:prstClr val="black"/>
                </a:solidFill>
                <a:latin typeface="+mn-ea"/>
              </a:rPr>
              <a:t>Miki A, et al. </a:t>
            </a:r>
          </a:p>
          <a:p>
            <a:r>
              <a:rPr lang="en-US" altLang="ja-JP" sz="2400" b="1" dirty="0" err="1">
                <a:solidFill>
                  <a:prstClr val="black"/>
                </a:solidFill>
                <a:latin typeface="+mn-ea"/>
              </a:rPr>
              <a:t>Ophthalmol</a:t>
            </a:r>
            <a:r>
              <a:rPr lang="en-US" altLang="ja-JP" sz="2400" b="1" dirty="0">
                <a:solidFill>
                  <a:prstClr val="black"/>
                </a:solidFill>
                <a:latin typeface="+mn-ea"/>
              </a:rPr>
              <a:t> 2014</a:t>
            </a:r>
            <a:endParaRPr lang="ja-JP" altLang="en-US" sz="2400" b="1" dirty="0">
              <a:solidFill>
                <a:prstClr val="black"/>
              </a:solidFill>
              <a:latin typeface="+mn-ea"/>
            </a:endParaRPr>
          </a:p>
        </p:txBody>
      </p:sp>
    </p:spTree>
    <p:extLst>
      <p:ext uri="{BB962C8B-B14F-4D97-AF65-F5344CB8AC3E}">
        <p14:creationId xmlns:p14="http://schemas.microsoft.com/office/powerpoint/2010/main" val="328549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3" name="Picture 772"/>
          <p:cNvPicPr/>
          <p:nvPr/>
        </p:nvPicPr>
        <p:blipFill>
          <a:blip r:embed="rId3"/>
          <a:stretch/>
        </p:blipFill>
        <p:spPr>
          <a:xfrm>
            <a:off x="2908440" y="1656000"/>
            <a:ext cx="3571560" cy="3781080"/>
          </a:xfrm>
          <a:prstGeom prst="rect">
            <a:avLst/>
          </a:prstGeom>
          <a:ln>
            <a:noFill/>
          </a:ln>
        </p:spPr>
      </p:pic>
      <p:sp>
        <p:nvSpPr>
          <p:cNvPr id="774" name="TextShape 2"/>
          <p:cNvSpPr txBox="1"/>
          <p:nvPr/>
        </p:nvSpPr>
        <p:spPr>
          <a:xfrm>
            <a:off x="686880" y="6044760"/>
            <a:ext cx="8241120" cy="232560"/>
          </a:xfrm>
          <a:prstGeom prst="rect">
            <a:avLst/>
          </a:prstGeom>
          <a:noFill/>
          <a:ln>
            <a:noFill/>
          </a:ln>
        </p:spPr>
        <p:txBody>
          <a:bodyPr lIns="90000" tIns="45000" rIns="90000" bIns="45000"/>
          <a:lstStyle/>
          <a:p>
            <a:pPr algn="r"/>
            <a:r>
              <a:rPr lang="en-US" sz="1600" b="0" strike="noStrike" spc="-1" dirty="0">
                <a:solidFill>
                  <a:srgbClr val="000000"/>
                </a:solidFill>
                <a:uFill>
                  <a:solidFill>
                    <a:srgbClr val="FFFFFF"/>
                  </a:solidFill>
                </a:uFill>
                <a:latin typeface="Arial"/>
              </a:rPr>
              <a:t>Shin JW, et al. Ophthalmology 2017.</a:t>
            </a:r>
          </a:p>
        </p:txBody>
      </p:sp>
      <p:sp>
        <p:nvSpPr>
          <p:cNvPr id="5" name="Shape 639">
            <a:extLst>
              <a:ext uri="{FF2B5EF4-FFF2-40B4-BE49-F238E27FC236}">
                <a16:creationId xmlns:a16="http://schemas.microsoft.com/office/drawing/2014/main" id="{4D7D3344-F5EA-1F46-BB8A-3AF4BE42B851}"/>
              </a:ext>
            </a:extLst>
          </p:cNvPr>
          <p:cNvSpPr txBox="1">
            <a:spLocks/>
          </p:cNvSpPr>
          <p:nvPr/>
        </p:nvSpPr>
        <p:spPr>
          <a:xfrm>
            <a:off x="628650" y="148745"/>
            <a:ext cx="7886700" cy="132556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ct val="25000"/>
              <a:buFont typeface="Calibri"/>
              <a:buNone/>
            </a:pPr>
            <a:r>
              <a:rPr lang="ja-JP" altLang="en-US" sz="4400">
                <a:solidFill>
                  <a:schemeClr val="dk1"/>
                </a:solidFill>
                <a:latin typeface="+mj-ea"/>
                <a:ea typeface="+mj-ea"/>
                <a:cs typeface="Calibri"/>
                <a:sym typeface="Calibri"/>
              </a:rPr>
              <a:t>進行判定；一つの検査では判定できない</a:t>
            </a:r>
            <a:endParaRPr lang="ja-JP" sz="4400" dirty="0">
              <a:solidFill>
                <a:schemeClr val="dk1"/>
              </a:solidFill>
              <a:latin typeface="+mj-ea"/>
              <a:ea typeface="+mj-ea"/>
              <a:cs typeface="Calibri"/>
              <a:sym typeface="Calibri"/>
            </a:endParaRPr>
          </a:p>
        </p:txBody>
      </p:sp>
    </p:spTree>
    <p:extLst>
      <p:ext uri="{BB962C8B-B14F-4D97-AF65-F5344CB8AC3E}">
        <p14:creationId xmlns:p14="http://schemas.microsoft.com/office/powerpoint/2010/main" val="490992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TextShape 1"/>
          <p:cNvSpPr txBox="1"/>
          <p:nvPr/>
        </p:nvSpPr>
        <p:spPr>
          <a:xfrm>
            <a:off x="457200" y="274680"/>
            <a:ext cx="8229240" cy="1142640"/>
          </a:xfrm>
          <a:prstGeom prst="rect">
            <a:avLst/>
          </a:prstGeom>
          <a:noFill/>
          <a:ln>
            <a:noFill/>
          </a:ln>
        </p:spPr>
        <p:txBody>
          <a:bodyPr lIns="0" tIns="0" rIns="0" bIns="0" anchor="ctr"/>
          <a:lstStyle/>
          <a:p>
            <a:endParaRPr lang="ja-JP" sz="1800" b="0" strike="noStrike" spc="-1">
              <a:solidFill>
                <a:srgbClr val="000000"/>
              </a:solidFill>
              <a:uFill>
                <a:solidFill>
                  <a:srgbClr val="FFFFFF"/>
                </a:solidFill>
              </a:uFill>
              <a:latin typeface="Calibri"/>
            </a:endParaRPr>
          </a:p>
        </p:txBody>
      </p:sp>
      <p:pic>
        <p:nvPicPr>
          <p:cNvPr id="776" name="Picture 775"/>
          <p:cNvPicPr/>
          <p:nvPr/>
        </p:nvPicPr>
        <p:blipFill>
          <a:blip r:embed="rId2"/>
          <a:stretch/>
        </p:blipFill>
        <p:spPr>
          <a:xfrm>
            <a:off x="869760" y="1944000"/>
            <a:ext cx="7410240" cy="4581000"/>
          </a:xfrm>
          <a:prstGeom prst="rect">
            <a:avLst/>
          </a:prstGeom>
          <a:ln>
            <a:noFill/>
          </a:ln>
        </p:spPr>
      </p:pic>
      <p:sp>
        <p:nvSpPr>
          <p:cNvPr id="777" name="TextShape 2"/>
          <p:cNvSpPr txBox="1"/>
          <p:nvPr/>
        </p:nvSpPr>
        <p:spPr>
          <a:xfrm>
            <a:off x="686880" y="6044760"/>
            <a:ext cx="8241120" cy="232560"/>
          </a:xfrm>
          <a:prstGeom prst="rect">
            <a:avLst/>
          </a:prstGeom>
          <a:noFill/>
          <a:ln>
            <a:noFill/>
          </a:ln>
        </p:spPr>
        <p:txBody>
          <a:bodyPr lIns="90000" tIns="45000" rIns="90000" bIns="45000"/>
          <a:lstStyle/>
          <a:p>
            <a:r>
              <a:rPr lang="en-US" sz="1000" b="0" strike="noStrike" spc="-1">
                <a:solidFill>
                  <a:srgbClr val="000000"/>
                </a:solidFill>
                <a:uFill>
                  <a:solidFill>
                    <a:srgbClr val="FFFFFF"/>
                  </a:solidFill>
                </a:uFill>
                <a:latin typeface="Arial"/>
              </a:rPr>
              <a:t>Shin JW, et al. Ophthalmology 2017.</a:t>
            </a:r>
          </a:p>
        </p:txBody>
      </p:sp>
    </p:spTree>
    <p:extLst>
      <p:ext uri="{BB962C8B-B14F-4D97-AF65-F5344CB8AC3E}">
        <p14:creationId xmlns:p14="http://schemas.microsoft.com/office/powerpoint/2010/main" val="172539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TextShape 1"/>
          <p:cNvSpPr txBox="1"/>
          <p:nvPr/>
        </p:nvSpPr>
        <p:spPr>
          <a:xfrm>
            <a:off x="457200" y="274680"/>
            <a:ext cx="8229240" cy="1142640"/>
          </a:xfrm>
          <a:prstGeom prst="rect">
            <a:avLst/>
          </a:prstGeom>
          <a:noFill/>
          <a:ln>
            <a:noFill/>
          </a:ln>
        </p:spPr>
        <p:txBody>
          <a:bodyPr lIns="0" tIns="0" rIns="0" bIns="0" anchor="ctr"/>
          <a:lstStyle/>
          <a:p>
            <a:endParaRPr lang="ja-JP" sz="1800" b="0" strike="noStrike" spc="-1">
              <a:solidFill>
                <a:srgbClr val="000000"/>
              </a:solidFill>
              <a:uFill>
                <a:solidFill>
                  <a:srgbClr val="FFFFFF"/>
                </a:solidFill>
              </a:uFill>
              <a:latin typeface="Calibri"/>
            </a:endParaRPr>
          </a:p>
        </p:txBody>
      </p:sp>
      <p:pic>
        <p:nvPicPr>
          <p:cNvPr id="779" name="Picture 778"/>
          <p:cNvPicPr/>
          <p:nvPr/>
        </p:nvPicPr>
        <p:blipFill>
          <a:blip r:embed="rId2"/>
          <a:stretch/>
        </p:blipFill>
        <p:spPr>
          <a:xfrm>
            <a:off x="900720" y="938880"/>
            <a:ext cx="7410240" cy="5829120"/>
          </a:xfrm>
          <a:prstGeom prst="rect">
            <a:avLst/>
          </a:prstGeom>
          <a:ln>
            <a:noFill/>
          </a:ln>
        </p:spPr>
      </p:pic>
      <p:sp>
        <p:nvSpPr>
          <p:cNvPr id="780" name="TextShape 2"/>
          <p:cNvSpPr txBox="1"/>
          <p:nvPr/>
        </p:nvSpPr>
        <p:spPr>
          <a:xfrm>
            <a:off x="686880" y="6044760"/>
            <a:ext cx="8241120" cy="232560"/>
          </a:xfrm>
          <a:prstGeom prst="rect">
            <a:avLst/>
          </a:prstGeom>
          <a:noFill/>
          <a:ln>
            <a:noFill/>
          </a:ln>
        </p:spPr>
        <p:txBody>
          <a:bodyPr lIns="90000" tIns="45000" rIns="90000" bIns="45000"/>
          <a:lstStyle/>
          <a:p>
            <a:r>
              <a:rPr lang="en-US" sz="1000" b="0" strike="noStrike" spc="-1">
                <a:solidFill>
                  <a:srgbClr val="000000"/>
                </a:solidFill>
                <a:uFill>
                  <a:solidFill>
                    <a:srgbClr val="FFFFFF"/>
                  </a:solidFill>
                </a:uFill>
                <a:latin typeface="Arial"/>
              </a:rPr>
              <a:t>Shin JW, et al. Ophthalmology 2017.</a:t>
            </a:r>
          </a:p>
        </p:txBody>
      </p:sp>
    </p:spTree>
    <p:extLst>
      <p:ext uri="{BB962C8B-B14F-4D97-AF65-F5344CB8AC3E}">
        <p14:creationId xmlns:p14="http://schemas.microsoft.com/office/powerpoint/2010/main" val="3678210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TextShape 1"/>
          <p:cNvSpPr txBox="1"/>
          <p:nvPr/>
        </p:nvSpPr>
        <p:spPr>
          <a:xfrm>
            <a:off x="457200" y="274680"/>
            <a:ext cx="8229240" cy="1142640"/>
          </a:xfrm>
          <a:prstGeom prst="rect">
            <a:avLst/>
          </a:prstGeom>
          <a:noFill/>
          <a:ln>
            <a:noFill/>
          </a:ln>
        </p:spPr>
        <p:txBody>
          <a:bodyPr lIns="0" tIns="0" rIns="0" bIns="0" anchor="ctr"/>
          <a:lstStyle/>
          <a:p>
            <a:endParaRPr lang="ja-JP" sz="1800" b="0" strike="noStrike" spc="-1">
              <a:solidFill>
                <a:srgbClr val="000000"/>
              </a:solidFill>
              <a:uFill>
                <a:solidFill>
                  <a:srgbClr val="FFFFFF"/>
                </a:solidFill>
              </a:uFill>
              <a:latin typeface="Calibri"/>
            </a:endParaRPr>
          </a:p>
        </p:txBody>
      </p:sp>
      <p:pic>
        <p:nvPicPr>
          <p:cNvPr id="782" name="Picture 781"/>
          <p:cNvPicPr/>
          <p:nvPr/>
        </p:nvPicPr>
        <p:blipFill>
          <a:blip r:embed="rId2"/>
          <a:stretch/>
        </p:blipFill>
        <p:spPr>
          <a:xfrm>
            <a:off x="1013760" y="722880"/>
            <a:ext cx="7410240" cy="5829120"/>
          </a:xfrm>
          <a:prstGeom prst="rect">
            <a:avLst/>
          </a:prstGeom>
          <a:ln>
            <a:noFill/>
          </a:ln>
        </p:spPr>
      </p:pic>
      <p:sp>
        <p:nvSpPr>
          <p:cNvPr id="783" name="TextShape 2"/>
          <p:cNvSpPr txBox="1"/>
          <p:nvPr/>
        </p:nvSpPr>
        <p:spPr>
          <a:xfrm>
            <a:off x="686880" y="6044760"/>
            <a:ext cx="8241120" cy="232560"/>
          </a:xfrm>
          <a:prstGeom prst="rect">
            <a:avLst/>
          </a:prstGeom>
          <a:noFill/>
          <a:ln>
            <a:noFill/>
          </a:ln>
        </p:spPr>
        <p:txBody>
          <a:bodyPr lIns="90000" tIns="45000" rIns="90000" bIns="45000"/>
          <a:lstStyle/>
          <a:p>
            <a:r>
              <a:rPr lang="en-US" sz="1000" b="0" strike="noStrike" spc="-1">
                <a:solidFill>
                  <a:srgbClr val="000000"/>
                </a:solidFill>
                <a:uFill>
                  <a:solidFill>
                    <a:srgbClr val="FFFFFF"/>
                  </a:solidFill>
                </a:uFill>
                <a:latin typeface="Arial"/>
              </a:rPr>
              <a:t>Shin JW, et al. Ophthalmology 2017.</a:t>
            </a:r>
          </a:p>
        </p:txBody>
      </p:sp>
    </p:spTree>
    <p:extLst>
      <p:ext uri="{BB962C8B-B14F-4D97-AF65-F5344CB8AC3E}">
        <p14:creationId xmlns:p14="http://schemas.microsoft.com/office/powerpoint/2010/main" val="16312120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81000" y="230187"/>
            <a:ext cx="8382000" cy="665100"/>
          </a:xfrm>
          <a:prstGeom prst="rect">
            <a:avLst/>
          </a:prstGeom>
        </p:spPr>
        <p:txBody>
          <a:bodyPr lIns="91425" tIns="91425" rIns="91425" bIns="91425" anchor="t" anchorCtr="0">
            <a:noAutofit/>
          </a:bodyPr>
          <a:lstStyle/>
          <a:p>
            <a:pPr lvl="0">
              <a:spcBef>
                <a:spcPts val="0"/>
              </a:spcBef>
              <a:buNone/>
            </a:pPr>
            <a:r>
              <a:rPr lang="en-US" dirty="0"/>
              <a:t>SAP</a:t>
            </a:r>
            <a:r>
              <a:rPr lang="ja-JP" altLang="en-US" dirty="0"/>
              <a:t>は初期変化に弱い</a:t>
            </a:r>
            <a:endParaRPr lang="en-US" dirty="0"/>
          </a:p>
        </p:txBody>
      </p:sp>
      <p:sp>
        <p:nvSpPr>
          <p:cNvPr id="102" name="Shape 102"/>
          <p:cNvSpPr txBox="1"/>
          <p:nvPr/>
        </p:nvSpPr>
        <p:spPr>
          <a:xfrm>
            <a:off x="1039800" y="5455675"/>
            <a:ext cx="6729600" cy="785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Logarithmic decibel scale;</a:t>
            </a:r>
          </a:p>
          <a:p>
            <a:pPr lvl="0" rtl="0">
              <a:spcBef>
                <a:spcPts val="0"/>
              </a:spcBef>
              <a:buNone/>
            </a:pPr>
            <a:endParaRPr>
              <a:solidFill>
                <a:schemeClr val="lt1"/>
              </a:solidFill>
            </a:endParaRPr>
          </a:p>
          <a:p>
            <a:pPr lvl="0" rtl="0">
              <a:spcBef>
                <a:spcPts val="0"/>
              </a:spcBef>
              <a:buClr>
                <a:schemeClr val="dk1"/>
              </a:buClr>
              <a:buFont typeface="Arial"/>
              <a:buNone/>
            </a:pPr>
            <a:r>
              <a:rPr lang="en-US">
                <a:solidFill>
                  <a:schemeClr val="lt1"/>
                </a:solidFill>
              </a:rPr>
              <a:t>The finding that in some eyes significant RGC losses may occur before detectable SAP defects is consistent with what one would expect, given that SAP data are acquired and presented using a logarithmic decibel scale.</a:t>
            </a:r>
          </a:p>
          <a:p>
            <a:pPr lvl="0">
              <a:spcBef>
                <a:spcPts val="0"/>
              </a:spcBef>
              <a:buClr>
                <a:schemeClr val="dk1"/>
              </a:buClr>
              <a:buFont typeface="Arial"/>
              <a:buNone/>
            </a:pPr>
            <a:endParaRPr>
              <a:solidFill>
                <a:schemeClr val="lt1"/>
              </a:solidFill>
            </a:endParaRPr>
          </a:p>
          <a:p>
            <a:pPr lvl="0">
              <a:spcBef>
                <a:spcPts val="0"/>
              </a:spcBef>
              <a:buNone/>
            </a:pPr>
            <a:endParaRPr>
              <a:solidFill>
                <a:schemeClr val="lt1"/>
              </a:solidFill>
            </a:endParaRPr>
          </a:p>
        </p:txBody>
      </p:sp>
      <p:sp>
        <p:nvSpPr>
          <p:cNvPr id="107" name="Shape 107"/>
          <p:cNvSpPr txBox="1"/>
          <p:nvPr/>
        </p:nvSpPr>
        <p:spPr>
          <a:xfrm>
            <a:off x="6563475" y="6502150"/>
            <a:ext cx="2482800" cy="278100"/>
          </a:xfrm>
          <a:prstGeom prst="rect">
            <a:avLst/>
          </a:prstGeom>
          <a:noFill/>
          <a:ln>
            <a:noFill/>
          </a:ln>
        </p:spPr>
        <p:txBody>
          <a:bodyPr lIns="91425" tIns="91425" rIns="91425" bIns="91425" anchor="t" anchorCtr="0">
            <a:noAutofit/>
          </a:bodyPr>
          <a:lstStyle/>
          <a:p>
            <a:pPr marL="0" lvl="0" indent="-69850" rtl="0">
              <a:lnSpc>
                <a:spcPct val="115000"/>
              </a:lnSpc>
              <a:spcBef>
                <a:spcPts val="0"/>
              </a:spcBef>
              <a:buClr>
                <a:schemeClr val="dk1"/>
              </a:buClr>
              <a:buSzPct val="110000"/>
              <a:buFont typeface="Arial"/>
              <a:buNone/>
            </a:pPr>
            <a:r>
              <a:rPr lang="en-US" sz="1000">
                <a:solidFill>
                  <a:srgbClr val="FFFFFF"/>
                </a:solidFill>
                <a:latin typeface="Calibri"/>
                <a:ea typeface="Calibri"/>
                <a:cs typeface="Calibri"/>
                <a:sym typeface="Calibri"/>
              </a:rPr>
              <a:t>Tatham, et al,Clinical Ophthalmology 2014</a:t>
            </a:r>
          </a:p>
        </p:txBody>
      </p:sp>
      <p:grpSp>
        <p:nvGrpSpPr>
          <p:cNvPr id="3" name="Group 2"/>
          <p:cNvGrpSpPr/>
          <p:nvPr/>
        </p:nvGrpSpPr>
        <p:grpSpPr>
          <a:xfrm>
            <a:off x="1259630" y="1700808"/>
            <a:ext cx="5735469" cy="4215750"/>
            <a:chOff x="1259630" y="1321123"/>
            <a:chExt cx="5735469" cy="4215750"/>
          </a:xfrm>
        </p:grpSpPr>
        <p:pic>
          <p:nvPicPr>
            <p:cNvPr id="103" name="Shape 103"/>
            <p:cNvPicPr preferRelativeResize="0"/>
            <p:nvPr/>
          </p:nvPicPr>
          <p:blipFill>
            <a:blip r:embed="rId3">
              <a:alphaModFix/>
            </a:blip>
            <a:stretch>
              <a:fillRect/>
            </a:stretch>
          </p:blipFill>
          <p:spPr>
            <a:xfrm>
              <a:off x="1814099" y="1321123"/>
              <a:ext cx="5181000" cy="4215750"/>
            </a:xfrm>
            <a:prstGeom prst="rect">
              <a:avLst/>
            </a:prstGeom>
            <a:noFill/>
            <a:ln>
              <a:noFill/>
            </a:ln>
          </p:spPr>
        </p:pic>
        <p:sp>
          <p:nvSpPr>
            <p:cNvPr id="2" name="Rectangle 1"/>
            <p:cNvSpPr/>
            <p:nvPr/>
          </p:nvSpPr>
          <p:spPr>
            <a:xfrm>
              <a:off x="1259632" y="1628800"/>
              <a:ext cx="5303843" cy="7200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59631" y="2362313"/>
              <a:ext cx="5303843" cy="720080"/>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59630" y="3106466"/>
              <a:ext cx="5303843" cy="127457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Shape 106"/>
          <p:cNvSpPr/>
          <p:nvPr/>
        </p:nvSpPr>
        <p:spPr>
          <a:xfrm>
            <a:off x="6995099" y="1969924"/>
            <a:ext cx="1657200" cy="1818900"/>
          </a:xfrm>
          <a:prstGeom prst="wedgeRoundRectCallout">
            <a:avLst>
              <a:gd name="adj1" fmla="val -66778"/>
              <a:gd name="adj2" fmla="val -39981"/>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err="1"/>
              <a:t>初期のSAP変化はlogで圧縮されてしまう</a:t>
            </a:r>
            <a:r>
              <a:rPr lang="en-US" dirty="0"/>
              <a:t>!</a:t>
            </a:r>
          </a:p>
        </p:txBody>
      </p:sp>
    </p:spTree>
    <p:extLst>
      <p:ext uri="{BB962C8B-B14F-4D97-AF65-F5344CB8AC3E}">
        <p14:creationId xmlns:p14="http://schemas.microsoft.com/office/powerpoint/2010/main" val="3061522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対数をはずすと</a:t>
            </a:r>
            <a:r>
              <a:rPr lang="en-US" altLang="ja-JP" dirty="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87"/>
          <a:stretch/>
        </p:blipFill>
        <p:spPr>
          <a:xfrm>
            <a:off x="1430778" y="1417638"/>
            <a:ext cx="6282444" cy="4709319"/>
          </a:xfrm>
          <a:prstGeom prst="rect">
            <a:avLst/>
          </a:prstGeom>
        </p:spPr>
      </p:pic>
      <p:sp>
        <p:nvSpPr>
          <p:cNvPr id="5" name="テキスト ボックス 1"/>
          <p:cNvSpPr txBox="1">
            <a:spLocks noChangeArrowheads="1"/>
          </p:cNvSpPr>
          <p:nvPr/>
        </p:nvSpPr>
        <p:spPr bwMode="auto">
          <a:xfrm>
            <a:off x="5436096" y="6309320"/>
            <a:ext cx="36178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solidFill>
                  <a:srgbClr val="000000"/>
                </a:solidFill>
              </a:rPr>
              <a:t>（</a:t>
            </a:r>
            <a:r>
              <a:rPr lang="en-US" altLang="ja-JP" dirty="0">
                <a:solidFill>
                  <a:srgbClr val="000000"/>
                </a:solidFill>
              </a:rPr>
              <a:t>OAG572</a:t>
            </a:r>
            <a:r>
              <a:rPr lang="ja-JP" altLang="en-US" dirty="0">
                <a:solidFill>
                  <a:srgbClr val="000000"/>
                </a:solidFill>
              </a:rPr>
              <a:t>例　</a:t>
            </a:r>
            <a:r>
              <a:rPr lang="en-US" altLang="ja-JP" dirty="0">
                <a:solidFill>
                  <a:srgbClr val="000000"/>
                </a:solidFill>
              </a:rPr>
              <a:t>JIKEI</a:t>
            </a:r>
            <a:r>
              <a:rPr lang="ja-JP" altLang="en-US" dirty="0">
                <a:solidFill>
                  <a:srgbClr val="000000"/>
                </a:solidFill>
              </a:rPr>
              <a:t>　</a:t>
            </a:r>
            <a:r>
              <a:rPr lang="en-US" altLang="ja-JP" dirty="0">
                <a:solidFill>
                  <a:srgbClr val="000000"/>
                </a:solidFill>
              </a:rPr>
              <a:t>DATA)</a:t>
            </a:r>
            <a:endParaRPr lang="ja-JP" altLang="en-US" dirty="0">
              <a:solidFill>
                <a:srgbClr val="000000"/>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696"/>
          <a:stretch/>
        </p:blipFill>
        <p:spPr>
          <a:xfrm>
            <a:off x="1430778" y="1417638"/>
            <a:ext cx="6294149" cy="4709319"/>
          </a:xfrm>
          <a:prstGeom prst="rect">
            <a:avLst/>
          </a:prstGeom>
        </p:spPr>
      </p:pic>
    </p:spTree>
    <p:extLst>
      <p:ext uri="{BB962C8B-B14F-4D97-AF65-F5344CB8AC3E}">
        <p14:creationId xmlns:p14="http://schemas.microsoft.com/office/powerpoint/2010/main" val="16647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0" y="188640"/>
            <a:ext cx="9144000" cy="609300"/>
          </a:xfrm>
          <a:prstGeom prst="rect">
            <a:avLst/>
          </a:prstGeom>
          <a:noFill/>
          <a:ln>
            <a:noFill/>
          </a:ln>
        </p:spPr>
        <p:txBody>
          <a:bodyPr lIns="0" tIns="0" rIns="0" bIns="0" anchor="t" anchorCtr="0">
            <a:noAutofit/>
          </a:bodyPr>
          <a:lstStyle/>
          <a:p>
            <a:pPr marL="0" marR="0" lvl="0" indent="0" algn="ctr" rtl="0">
              <a:lnSpc>
                <a:spcPct val="90000"/>
              </a:lnSpc>
              <a:spcBef>
                <a:spcPts val="0"/>
              </a:spcBef>
              <a:spcAft>
                <a:spcPts val="0"/>
              </a:spcAft>
              <a:buSzPct val="25000"/>
              <a:buNone/>
            </a:pPr>
            <a:r>
              <a:rPr lang="en-US" altLang="ja-JP" sz="4400" b="0" i="0" u="none" strike="noStrike" cap="none" dirty="0">
                <a:latin typeface="Calibri"/>
                <a:ea typeface="Calibri"/>
                <a:cs typeface="Calibri"/>
                <a:sym typeface="Calibri"/>
              </a:rPr>
              <a:t>Combined</a:t>
            </a:r>
            <a:r>
              <a:rPr lang="ja-JP" altLang="en-US" sz="4400" b="0" i="0" u="none" strike="noStrike" cap="none" dirty="0">
                <a:latin typeface="Calibri"/>
                <a:ea typeface="Calibri"/>
                <a:cs typeface="Calibri"/>
                <a:sym typeface="Calibri"/>
              </a:rPr>
              <a:t> </a:t>
            </a:r>
            <a:r>
              <a:rPr lang="en-US" altLang="ja-JP" sz="4400" b="0" i="0" u="none" strike="noStrike" cap="none" dirty="0">
                <a:latin typeface="Calibri"/>
                <a:ea typeface="Calibri"/>
                <a:cs typeface="Calibri"/>
                <a:sym typeface="Calibri"/>
              </a:rPr>
              <a:t>structure</a:t>
            </a:r>
            <a:r>
              <a:rPr lang="ja-JP" altLang="en-US" sz="4400" b="0" i="0" u="none" strike="noStrike" cap="none" dirty="0">
                <a:latin typeface="Calibri"/>
                <a:ea typeface="Calibri"/>
                <a:cs typeface="Calibri"/>
                <a:sym typeface="Calibri"/>
              </a:rPr>
              <a:t> </a:t>
            </a:r>
            <a:r>
              <a:rPr lang="en-US" altLang="ja-JP" sz="4400" b="0" i="0" u="none" strike="noStrike" cap="none" dirty="0">
                <a:latin typeface="Calibri"/>
                <a:ea typeface="Calibri"/>
                <a:cs typeface="Calibri"/>
                <a:sym typeface="Calibri"/>
              </a:rPr>
              <a:t>and</a:t>
            </a:r>
            <a:r>
              <a:rPr lang="ja-JP" altLang="en-US" sz="4400" b="0" i="0" u="none" strike="noStrike" cap="none" dirty="0">
                <a:latin typeface="Calibri"/>
                <a:ea typeface="Calibri"/>
                <a:cs typeface="Calibri"/>
                <a:sym typeface="Calibri"/>
              </a:rPr>
              <a:t> </a:t>
            </a:r>
            <a:r>
              <a:rPr lang="en-US" altLang="ja-JP" sz="4400" b="0" i="0" u="none" strike="noStrike" cap="none" dirty="0">
                <a:latin typeface="Calibri"/>
                <a:ea typeface="Calibri"/>
                <a:cs typeface="Calibri"/>
                <a:sym typeface="Calibri"/>
              </a:rPr>
              <a:t>Function</a:t>
            </a:r>
            <a:r>
              <a:rPr lang="ja-JP" altLang="en-US" sz="4400" b="0" i="0" u="none" strike="noStrike" cap="none" dirty="0">
                <a:latin typeface="Calibri"/>
                <a:ea typeface="Calibri"/>
                <a:cs typeface="Calibri"/>
                <a:sym typeface="Calibri"/>
              </a:rPr>
              <a:t> </a:t>
            </a:r>
            <a:r>
              <a:rPr lang="en-US" altLang="ja-JP" sz="4400" b="0" i="0" u="none" strike="noStrike" cap="none" dirty="0">
                <a:latin typeface="Calibri"/>
                <a:ea typeface="Calibri"/>
                <a:cs typeface="Calibri"/>
                <a:sym typeface="Calibri"/>
              </a:rPr>
              <a:t>Index</a:t>
            </a:r>
            <a:br>
              <a:rPr lang="en-US" altLang="ja-JP" sz="4400" b="0" i="0" u="none" strike="noStrike" cap="none" dirty="0">
                <a:latin typeface="Calibri"/>
                <a:ea typeface="Calibri"/>
                <a:cs typeface="Calibri"/>
                <a:sym typeface="Calibri"/>
              </a:rPr>
            </a:br>
            <a:r>
              <a:rPr lang="en-US" altLang="ja-JP" dirty="0">
                <a:latin typeface="Calibri"/>
                <a:ea typeface="Calibri"/>
                <a:cs typeface="Calibri"/>
                <a:sym typeface="Calibri"/>
              </a:rPr>
              <a:t>CSFI</a:t>
            </a:r>
            <a:endParaRPr lang="en-US" sz="4400" b="0" i="0" u="none" strike="noStrike" cap="none" dirty="0">
              <a:latin typeface="Calibri"/>
              <a:ea typeface="Calibri"/>
              <a:cs typeface="Calibri"/>
              <a:sym typeface="Calibri"/>
            </a:endParaRPr>
          </a:p>
        </p:txBody>
      </p:sp>
      <p:sp>
        <p:nvSpPr>
          <p:cNvPr id="206" name="Shape 206"/>
          <p:cNvSpPr/>
          <p:nvPr/>
        </p:nvSpPr>
        <p:spPr>
          <a:xfrm>
            <a:off x="2190798" y="1416225"/>
            <a:ext cx="4646100" cy="338700"/>
          </a:xfrm>
          <a:prstGeom prst="rect">
            <a:avLst/>
          </a:prstGeom>
          <a:noFill/>
          <a:ln>
            <a:noFill/>
          </a:ln>
        </p:spPr>
        <p:txBody>
          <a:bodyPr lIns="91425" tIns="45700" rIns="91425" bIns="45700" anchor="t" anchorCtr="0">
            <a:noAutofit/>
          </a:bodyPr>
          <a:lstStyle/>
          <a:p>
            <a:pPr lvl="0" algn="ctr" rtl="0">
              <a:spcBef>
                <a:spcPts val="0"/>
              </a:spcBef>
              <a:buSzPct val="25000"/>
              <a:buNone/>
            </a:pPr>
            <a:r>
              <a:rPr lang="en-US" sz="1600" dirty="0" err="1"/>
              <a:t>網膜神経節細胞数をSAPおよびOCTから推定</a:t>
            </a:r>
            <a:endParaRPr lang="en-US" sz="1600" dirty="0"/>
          </a:p>
          <a:p>
            <a:pPr marL="0" marR="0" lvl="0" indent="0" algn="ctr" rtl="0">
              <a:spcBef>
                <a:spcPts val="0"/>
              </a:spcBef>
              <a:spcAft>
                <a:spcPts val="0"/>
              </a:spcAft>
              <a:buNone/>
            </a:pPr>
            <a:endParaRPr sz="1600" dirty="0"/>
          </a:p>
          <a:p>
            <a:pPr marL="0" marR="0" lvl="0" indent="0" algn="ctr" rtl="0">
              <a:spcBef>
                <a:spcPts val="0"/>
              </a:spcBef>
              <a:spcAft>
                <a:spcPts val="0"/>
              </a:spcAft>
              <a:buSzPct val="25000"/>
              <a:buNone/>
            </a:pPr>
            <a:r>
              <a:rPr lang="en-US" altLang="ja-JP" sz="1600" dirty="0"/>
              <a:t>CSFI</a:t>
            </a:r>
            <a:r>
              <a:rPr lang="ja-JP" altLang="en-US" sz="1600" dirty="0"/>
              <a:t>　</a:t>
            </a:r>
            <a:r>
              <a:rPr lang="en-US" altLang="ja-JP" sz="1600" dirty="0"/>
              <a:t>=</a:t>
            </a:r>
            <a:r>
              <a:rPr lang="ja-JP" altLang="en-US" sz="1600" dirty="0"/>
              <a:t>　</a:t>
            </a:r>
            <a:r>
              <a:rPr lang="en-US" sz="1600" dirty="0" err="1"/>
              <a:t>推定喪失RGC</a:t>
            </a:r>
            <a:r>
              <a:rPr lang="en-US" sz="1600" dirty="0"/>
              <a:t>/</a:t>
            </a:r>
            <a:r>
              <a:rPr lang="en-US" sz="1600" dirty="0" err="1"/>
              <a:t>推定正常RGC</a:t>
            </a:r>
            <a:r>
              <a:rPr lang="en-US" sz="1600" dirty="0"/>
              <a:t>　（％）　</a:t>
            </a:r>
          </a:p>
          <a:p>
            <a:pPr marL="0" marR="0" lvl="0" indent="0" algn="ctr" rtl="0">
              <a:spcBef>
                <a:spcPts val="0"/>
              </a:spcBef>
              <a:spcAft>
                <a:spcPts val="0"/>
              </a:spcAft>
              <a:buNone/>
            </a:pPr>
            <a:endParaRPr sz="1600" dirty="0"/>
          </a:p>
          <a:p>
            <a:pPr marL="0" marR="0" lvl="0" indent="0" algn="ctr" rtl="0">
              <a:spcBef>
                <a:spcPts val="0"/>
              </a:spcBef>
              <a:spcAft>
                <a:spcPts val="0"/>
              </a:spcAft>
              <a:buNone/>
            </a:pPr>
            <a:endParaRPr sz="1600" dirty="0"/>
          </a:p>
        </p:txBody>
      </p:sp>
      <p:sp>
        <p:nvSpPr>
          <p:cNvPr id="207" name="Shape 207"/>
          <p:cNvSpPr txBox="1"/>
          <p:nvPr/>
        </p:nvSpPr>
        <p:spPr>
          <a:xfrm>
            <a:off x="5517873" y="2920573"/>
            <a:ext cx="3418500" cy="1200300"/>
          </a:xfrm>
          <a:prstGeom prst="rect">
            <a:avLst/>
          </a:prstGeom>
          <a:noFill/>
          <a:ln>
            <a:solidFill>
              <a:srgbClr val="FF0000"/>
            </a:solid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latin typeface="Calibri"/>
                <a:ea typeface="Calibri"/>
                <a:cs typeface="Calibri"/>
                <a:sym typeface="Calibri"/>
              </a:rPr>
              <a:t>d=(-0.007*age)+1.4</a:t>
            </a:r>
          </a:p>
          <a:p>
            <a:pPr marL="0" marR="0" lvl="0" indent="0" algn="l" rtl="0">
              <a:spcBef>
                <a:spcPts val="0"/>
              </a:spcBef>
              <a:spcAft>
                <a:spcPts val="0"/>
              </a:spcAft>
              <a:buSzPct val="25000"/>
              <a:buNone/>
            </a:pPr>
            <a:r>
              <a:rPr lang="en-US" sz="1800" dirty="0">
                <a:latin typeface="Calibri"/>
                <a:ea typeface="Calibri"/>
                <a:cs typeface="Calibri"/>
                <a:sym typeface="Calibri"/>
              </a:rPr>
              <a:t>c=(-0.26*MD)+0.12</a:t>
            </a:r>
          </a:p>
          <a:p>
            <a:pPr marL="0" marR="0" lvl="0" indent="0" algn="l" rtl="0">
              <a:spcBef>
                <a:spcPts val="0"/>
              </a:spcBef>
              <a:spcAft>
                <a:spcPts val="0"/>
              </a:spcAft>
              <a:buSzPct val="25000"/>
              <a:buNone/>
            </a:pPr>
            <a:r>
              <a:rPr lang="en-US" sz="1800" dirty="0">
                <a:latin typeface="Calibri"/>
                <a:ea typeface="Calibri"/>
                <a:cs typeface="Calibri"/>
                <a:sym typeface="Calibri"/>
              </a:rPr>
              <a:t>a= </a:t>
            </a:r>
            <a:r>
              <a:rPr lang="en-US" sz="1800" dirty="0" err="1">
                <a:latin typeface="Calibri"/>
                <a:ea typeface="Calibri"/>
                <a:cs typeface="Calibri"/>
                <a:sym typeface="Calibri"/>
              </a:rPr>
              <a:t>averageRNFLthickness</a:t>
            </a:r>
            <a:r>
              <a:rPr lang="en-US" sz="1800" dirty="0">
                <a:latin typeface="Calibri"/>
                <a:ea typeface="Calibri"/>
                <a:cs typeface="Calibri"/>
                <a:sym typeface="Calibri"/>
              </a:rPr>
              <a:t>*10.87*d</a:t>
            </a:r>
          </a:p>
          <a:p>
            <a:pPr marL="0" marR="0" lvl="0" indent="0" algn="l" rtl="0">
              <a:spcBef>
                <a:spcPts val="0"/>
              </a:spcBef>
              <a:spcAft>
                <a:spcPts val="0"/>
              </a:spcAft>
              <a:buSzPct val="25000"/>
              <a:buNone/>
            </a:pPr>
            <a:r>
              <a:rPr lang="en-US" sz="1800" dirty="0" err="1">
                <a:latin typeface="Calibri"/>
                <a:ea typeface="Calibri"/>
                <a:cs typeface="Calibri"/>
                <a:sym typeface="Calibri"/>
              </a:rPr>
              <a:t>OCTrgc</a:t>
            </a:r>
            <a:r>
              <a:rPr lang="en-US" sz="1800" dirty="0">
                <a:latin typeface="Calibri"/>
                <a:ea typeface="Calibri"/>
                <a:cs typeface="Calibri"/>
                <a:sym typeface="Calibri"/>
              </a:rPr>
              <a:t>=10^{(log(a)*10]-c}</a:t>
            </a:r>
          </a:p>
        </p:txBody>
      </p:sp>
      <p:sp>
        <p:nvSpPr>
          <p:cNvPr id="208" name="Shape 208"/>
          <p:cNvSpPr txBox="1"/>
          <p:nvPr/>
        </p:nvSpPr>
        <p:spPr>
          <a:xfrm>
            <a:off x="2627783" y="4646487"/>
            <a:ext cx="4392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latin typeface="Calibri"/>
                <a:ea typeface="Calibri"/>
                <a:cs typeface="Calibri"/>
                <a:sym typeface="Calibri"/>
              </a:rPr>
              <a:t>wrgc=(1+MD/30)*OCTrgc+(-MD/30)*SAPrgc</a:t>
            </a:r>
          </a:p>
        </p:txBody>
      </p:sp>
      <p:sp>
        <p:nvSpPr>
          <p:cNvPr id="209" name="Shape 209"/>
          <p:cNvSpPr txBox="1"/>
          <p:nvPr/>
        </p:nvSpPr>
        <p:spPr>
          <a:xfrm>
            <a:off x="87547" y="5733256"/>
            <a:ext cx="9093000" cy="492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600" dirty="0">
                <a:latin typeface="Calibri"/>
                <a:ea typeface="Calibri"/>
                <a:cs typeface="Calibri"/>
                <a:sym typeface="Calibri"/>
              </a:rPr>
              <a:t>CSFI=[(expected RGC number-</a:t>
            </a:r>
            <a:r>
              <a:rPr lang="en-US" sz="2600" dirty="0" err="1">
                <a:latin typeface="Calibri"/>
                <a:ea typeface="Calibri"/>
                <a:cs typeface="Calibri"/>
                <a:sym typeface="Calibri"/>
              </a:rPr>
              <a:t>wrgc</a:t>
            </a:r>
            <a:r>
              <a:rPr lang="en-US" sz="2600" dirty="0">
                <a:latin typeface="Calibri"/>
                <a:ea typeface="Calibri"/>
                <a:cs typeface="Calibri"/>
                <a:sym typeface="Calibri"/>
              </a:rPr>
              <a:t>)/(expected RGC number]*100</a:t>
            </a:r>
          </a:p>
        </p:txBody>
      </p:sp>
      <p:sp>
        <p:nvSpPr>
          <p:cNvPr id="210" name="Shape 210"/>
          <p:cNvSpPr/>
          <p:nvPr/>
        </p:nvSpPr>
        <p:spPr>
          <a:xfrm>
            <a:off x="4283969" y="6453336"/>
            <a:ext cx="4949800" cy="4594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latin typeface="Calibri"/>
                <a:ea typeface="Calibri"/>
                <a:cs typeface="Calibri"/>
                <a:sym typeface="Calibri"/>
              </a:rPr>
              <a:t>Medeiros AF,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grpSp>
        <p:nvGrpSpPr>
          <p:cNvPr id="211" name="Shape 211"/>
          <p:cNvGrpSpPr/>
          <p:nvPr/>
        </p:nvGrpSpPr>
        <p:grpSpPr>
          <a:xfrm>
            <a:off x="455646" y="2920573"/>
            <a:ext cx="3610128" cy="1200300"/>
            <a:chOff x="455646" y="2521812"/>
            <a:chExt cx="3610128" cy="1200300"/>
          </a:xfrm>
        </p:grpSpPr>
        <p:sp>
          <p:nvSpPr>
            <p:cNvPr id="212" name="Shape 212"/>
            <p:cNvSpPr txBox="1"/>
            <p:nvPr/>
          </p:nvSpPr>
          <p:spPr>
            <a:xfrm>
              <a:off x="1217275" y="2521812"/>
              <a:ext cx="2848500" cy="1200300"/>
            </a:xfrm>
            <a:prstGeom prst="rect">
              <a:avLst/>
            </a:prstGeom>
            <a:noFill/>
            <a:ln>
              <a:solidFill>
                <a:srgbClr val="FF0000"/>
              </a:solid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latin typeface="Calibri"/>
                  <a:ea typeface="Calibri"/>
                  <a:cs typeface="Calibri"/>
                  <a:sym typeface="Calibri"/>
                </a:rPr>
                <a:t>m=[0.054*(</a:t>
              </a:r>
              <a:r>
                <a:rPr lang="en-US" sz="1800" dirty="0" err="1">
                  <a:latin typeface="Calibri"/>
                  <a:ea typeface="Calibri"/>
                  <a:cs typeface="Calibri"/>
                  <a:sym typeface="Calibri"/>
                </a:rPr>
                <a:t>ec</a:t>
              </a:r>
              <a:r>
                <a:rPr lang="en-US" sz="1800" dirty="0">
                  <a:latin typeface="Calibri"/>
                  <a:ea typeface="Calibri"/>
                  <a:cs typeface="Calibri"/>
                  <a:sym typeface="Calibri"/>
                </a:rPr>
                <a:t>*1.32)]+0.9</a:t>
              </a:r>
            </a:p>
            <a:p>
              <a:pPr marL="0" marR="0" lvl="0" indent="0" algn="l" rtl="0">
                <a:spcBef>
                  <a:spcPts val="0"/>
                </a:spcBef>
                <a:spcAft>
                  <a:spcPts val="0"/>
                </a:spcAft>
                <a:buSzPct val="25000"/>
                <a:buNone/>
              </a:pPr>
              <a:r>
                <a:rPr lang="en-US" sz="1800" dirty="0">
                  <a:latin typeface="Calibri"/>
                  <a:ea typeface="Calibri"/>
                  <a:cs typeface="Calibri"/>
                  <a:sym typeface="Calibri"/>
                </a:rPr>
                <a:t> b=[-1.5*(</a:t>
              </a:r>
              <a:r>
                <a:rPr lang="en-US" sz="1800" dirty="0" err="1">
                  <a:latin typeface="Calibri"/>
                  <a:ea typeface="Calibri"/>
                  <a:cs typeface="Calibri"/>
                  <a:sym typeface="Calibri"/>
                </a:rPr>
                <a:t>ec</a:t>
              </a:r>
              <a:r>
                <a:rPr lang="en-US" sz="1800" dirty="0">
                  <a:latin typeface="Calibri"/>
                  <a:ea typeface="Calibri"/>
                  <a:cs typeface="Calibri"/>
                  <a:sym typeface="Calibri"/>
                </a:rPr>
                <a:t>*1.32)]-14.8</a:t>
              </a:r>
            </a:p>
            <a:p>
              <a:pPr marL="0" marR="0" lvl="0" indent="0" algn="l" rtl="0">
                <a:spcBef>
                  <a:spcPts val="0"/>
                </a:spcBef>
                <a:spcAft>
                  <a:spcPts val="0"/>
                </a:spcAft>
                <a:buSzPct val="25000"/>
                <a:buNone/>
              </a:pPr>
              <a:r>
                <a:rPr lang="en-US" sz="1800" dirty="0">
                  <a:latin typeface="Calibri"/>
                  <a:ea typeface="Calibri"/>
                  <a:cs typeface="Calibri"/>
                  <a:sym typeface="Calibri"/>
                </a:rPr>
                <a:t> </a:t>
              </a:r>
              <a:r>
                <a:rPr lang="en-US" sz="1800" dirty="0" err="1">
                  <a:latin typeface="Calibri"/>
                  <a:ea typeface="Calibri"/>
                  <a:cs typeface="Calibri"/>
                  <a:sym typeface="Calibri"/>
                </a:rPr>
                <a:t>gc</a:t>
              </a:r>
              <a:r>
                <a:rPr lang="en-US" sz="1800" dirty="0">
                  <a:latin typeface="Calibri"/>
                  <a:ea typeface="Calibri"/>
                  <a:cs typeface="Calibri"/>
                  <a:sym typeface="Calibri"/>
                </a:rPr>
                <a:t>={[(s-1)-b]/m}+4.7</a:t>
              </a:r>
            </a:p>
            <a:p>
              <a:pPr marL="0" marR="0" lvl="0" indent="0" algn="l" rtl="0">
                <a:spcBef>
                  <a:spcPts val="0"/>
                </a:spcBef>
                <a:spcAft>
                  <a:spcPts val="0"/>
                </a:spcAft>
                <a:buSzPct val="25000"/>
                <a:buNone/>
              </a:pPr>
              <a:r>
                <a:rPr lang="en-US" sz="1800" dirty="0" err="1">
                  <a:latin typeface="Calibri"/>
                  <a:ea typeface="Calibri"/>
                  <a:cs typeface="Calibri"/>
                  <a:sym typeface="Calibri"/>
                </a:rPr>
                <a:t>SAPrgc</a:t>
              </a:r>
              <a:r>
                <a:rPr lang="en-US" sz="1800" dirty="0">
                  <a:latin typeface="Calibri"/>
                  <a:ea typeface="Calibri"/>
                  <a:cs typeface="Calibri"/>
                  <a:sym typeface="Calibri"/>
                </a:rPr>
                <a:t>=∑10^(</a:t>
              </a:r>
              <a:r>
                <a:rPr lang="en-US" sz="1800" dirty="0" err="1">
                  <a:latin typeface="Calibri"/>
                  <a:ea typeface="Calibri"/>
                  <a:cs typeface="Calibri"/>
                  <a:sym typeface="Calibri"/>
                </a:rPr>
                <a:t>gc</a:t>
              </a:r>
              <a:r>
                <a:rPr lang="en-US" sz="1800" dirty="0">
                  <a:latin typeface="Calibri"/>
                  <a:ea typeface="Calibri"/>
                  <a:cs typeface="Calibri"/>
                  <a:sym typeface="Calibri"/>
                </a:rPr>
                <a:t>*0.1)</a:t>
              </a:r>
            </a:p>
          </p:txBody>
        </p:sp>
        <p:sp>
          <p:nvSpPr>
            <p:cNvPr id="213" name="Shape 213"/>
            <p:cNvSpPr txBox="1"/>
            <p:nvPr/>
          </p:nvSpPr>
          <p:spPr>
            <a:xfrm>
              <a:off x="455646" y="2990637"/>
              <a:ext cx="742800" cy="369300"/>
            </a:xfrm>
            <a:prstGeom prst="rect">
              <a:avLst/>
            </a:prstGeom>
            <a:noFill/>
            <a:ln>
              <a:solidFill>
                <a:srgbClr val="FF0000"/>
              </a:solidFill>
            </a:ln>
          </p:spPr>
          <p:txBody>
            <a:bodyPr lIns="91425" tIns="45700" rIns="91425" bIns="45700" anchor="t" anchorCtr="0">
              <a:noAutofit/>
            </a:bodyPr>
            <a:lstStyle/>
            <a:p>
              <a:pPr marL="0" marR="0" lvl="0" indent="0" algn="ctr" rtl="0">
                <a:spcBef>
                  <a:spcPts val="0"/>
                </a:spcBef>
                <a:spcAft>
                  <a:spcPts val="0"/>
                </a:spcAft>
                <a:buSzPct val="25000"/>
                <a:buNone/>
              </a:pPr>
              <a:r>
                <a:rPr lang="en-US" sz="1800">
                  <a:latin typeface="Calibri"/>
                  <a:ea typeface="Calibri"/>
                  <a:cs typeface="Calibri"/>
                  <a:sym typeface="Calibri"/>
                </a:rPr>
                <a:t>SAP</a:t>
              </a:r>
            </a:p>
          </p:txBody>
        </p:sp>
      </p:grpSp>
      <p:sp>
        <p:nvSpPr>
          <p:cNvPr id="214" name="Shape 214"/>
          <p:cNvSpPr txBox="1"/>
          <p:nvPr/>
        </p:nvSpPr>
        <p:spPr>
          <a:xfrm>
            <a:off x="4752196" y="3404486"/>
            <a:ext cx="742800" cy="369300"/>
          </a:xfrm>
          <a:prstGeom prst="rect">
            <a:avLst/>
          </a:prstGeom>
          <a:noFill/>
          <a:ln>
            <a:solidFill>
              <a:srgbClr val="FF0000"/>
            </a:solidFill>
          </a:ln>
        </p:spPr>
        <p:txBody>
          <a:bodyPr lIns="91425" tIns="45700" rIns="91425" bIns="45700" anchor="t" anchorCtr="0">
            <a:noAutofit/>
          </a:bodyPr>
          <a:lstStyle/>
          <a:p>
            <a:pPr marL="0" marR="0" lvl="0" indent="0" algn="ctr" rtl="0">
              <a:spcBef>
                <a:spcPts val="0"/>
              </a:spcBef>
              <a:spcAft>
                <a:spcPts val="0"/>
              </a:spcAft>
              <a:buSzPct val="25000"/>
              <a:buNone/>
            </a:pPr>
            <a:r>
              <a:rPr lang="en-US" sz="1800">
                <a:latin typeface="Calibri"/>
                <a:ea typeface="Calibri"/>
                <a:cs typeface="Calibri"/>
                <a:sym typeface="Calibri"/>
              </a:rPr>
              <a:t>OCT</a:t>
            </a:r>
          </a:p>
        </p:txBody>
      </p:sp>
      <p:sp>
        <p:nvSpPr>
          <p:cNvPr id="215" name="Shape 215"/>
          <p:cNvSpPr/>
          <p:nvPr/>
        </p:nvSpPr>
        <p:spPr>
          <a:xfrm rot="1800567">
            <a:off x="5718289" y="4344717"/>
            <a:ext cx="185347" cy="195691"/>
          </a:xfrm>
          <a:prstGeom prst="downArrow">
            <a:avLst>
              <a:gd name="adj1" fmla="val 42601"/>
              <a:gd name="adj2" fmla="val 50000"/>
            </a:avLst>
          </a:prstGeom>
          <a:solidFill>
            <a:srgbClr val="FFC000"/>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marL="0" marR="0" lvl="0" indent="0" algn="ctr" rtl="0">
              <a:spcBef>
                <a:spcPts val="0"/>
              </a:spcBef>
              <a:spcAft>
                <a:spcPts val="0"/>
              </a:spcAft>
              <a:buNone/>
            </a:pPr>
            <a:endParaRPr sz="1600">
              <a:latin typeface="Quattrocento Sans"/>
              <a:ea typeface="Quattrocento Sans"/>
              <a:cs typeface="Quattrocento Sans"/>
              <a:sym typeface="Quattrocento Sans"/>
            </a:endParaRPr>
          </a:p>
        </p:txBody>
      </p:sp>
      <p:sp>
        <p:nvSpPr>
          <p:cNvPr id="216" name="Shape 216"/>
          <p:cNvSpPr/>
          <p:nvPr/>
        </p:nvSpPr>
        <p:spPr>
          <a:xfrm rot="-1800567">
            <a:off x="3240324" y="4344704"/>
            <a:ext cx="185347" cy="195691"/>
          </a:xfrm>
          <a:prstGeom prst="downArrow">
            <a:avLst>
              <a:gd name="adj1" fmla="val 42601"/>
              <a:gd name="adj2" fmla="val 50000"/>
            </a:avLst>
          </a:prstGeom>
          <a:solidFill>
            <a:srgbClr val="FFC000"/>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marL="0" marR="0" lvl="0" indent="0" algn="ctr" rtl="0">
              <a:spcBef>
                <a:spcPts val="0"/>
              </a:spcBef>
              <a:spcAft>
                <a:spcPts val="0"/>
              </a:spcAft>
              <a:buNone/>
            </a:pPr>
            <a:endParaRPr sz="1600">
              <a:latin typeface="Quattrocento Sans"/>
              <a:ea typeface="Quattrocento Sans"/>
              <a:cs typeface="Quattrocento Sans"/>
              <a:sym typeface="Quattrocento Sans"/>
            </a:endParaRPr>
          </a:p>
        </p:txBody>
      </p:sp>
      <p:sp>
        <p:nvSpPr>
          <p:cNvPr id="217" name="Shape 217"/>
          <p:cNvSpPr/>
          <p:nvPr/>
        </p:nvSpPr>
        <p:spPr>
          <a:xfrm>
            <a:off x="4421155" y="5105308"/>
            <a:ext cx="185400" cy="195900"/>
          </a:xfrm>
          <a:prstGeom prst="downArrow">
            <a:avLst>
              <a:gd name="adj1" fmla="val 42601"/>
              <a:gd name="adj2" fmla="val 50000"/>
            </a:avLst>
          </a:prstGeom>
          <a:solidFill>
            <a:srgbClr val="FFC000"/>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marL="0" marR="0" lvl="0" indent="0" algn="ctr" rtl="0">
              <a:spcBef>
                <a:spcPts val="0"/>
              </a:spcBef>
              <a:spcAft>
                <a:spcPts val="0"/>
              </a:spcAft>
              <a:buNone/>
            </a:pPr>
            <a:endParaRPr sz="1000">
              <a:latin typeface="Quattrocento Sans"/>
              <a:ea typeface="Quattrocento Sans"/>
              <a:cs typeface="Quattrocento Sans"/>
              <a:sym typeface="Quattrocento Sans"/>
            </a:endParaRPr>
          </a:p>
        </p:txBody>
      </p:sp>
      <p:pic>
        <p:nvPicPr>
          <p:cNvPr id="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053" y="1260235"/>
            <a:ext cx="1594320" cy="1590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 name="Picture 23"/>
          <p:cNvPicPr>
            <a:picLocks noChangeAspect="1" noChangeArrowheads="1"/>
          </p:cNvPicPr>
          <p:nvPr/>
        </p:nvPicPr>
        <p:blipFill>
          <a:blip r:embed="rId4">
            <a:extLst>
              <a:ext uri="{28A0092B-C50C-407E-A947-70E740481C1C}">
                <a14:useLocalDpi xmlns:a14="http://schemas.microsoft.com/office/drawing/2010/main" val="0"/>
              </a:ext>
            </a:extLst>
          </a:blip>
          <a:srcRect t="17819" r="55589"/>
          <a:stretch>
            <a:fillRect/>
          </a:stretch>
        </p:blipFill>
        <p:spPr bwMode="auto">
          <a:xfrm>
            <a:off x="87547" y="1243284"/>
            <a:ext cx="1872453" cy="159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rgbClr val="708688"/>
                  </a:outerShdw>
                </a:effectLst>
              </a14:hiddenEffects>
            </a:ext>
          </a:extLst>
        </p:spPr>
      </p:pic>
    </p:spTree>
    <p:extLst>
      <p:ext uri="{BB962C8B-B14F-4D97-AF65-F5344CB8AC3E}">
        <p14:creationId xmlns:p14="http://schemas.microsoft.com/office/powerpoint/2010/main" val="2960069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網膜神経節細胞（</a:t>
            </a:r>
            <a:r>
              <a:rPr lang="en-US" altLang="ja-JP" dirty="0"/>
              <a:t>RGC</a:t>
            </a:r>
            <a:r>
              <a:rPr lang="ja-JP" altLang="en-US" dirty="0"/>
              <a:t>）数</a:t>
            </a:r>
            <a:endParaRPr lang="en-US" dirty="0"/>
          </a:p>
        </p:txBody>
      </p:sp>
      <p:pic>
        <p:nvPicPr>
          <p:cNvPr id="4" name="Picture 3"/>
          <p:cNvPicPr>
            <a:picLocks noChangeAspect="1"/>
          </p:cNvPicPr>
          <p:nvPr/>
        </p:nvPicPr>
        <p:blipFill>
          <a:blip r:embed="rId2"/>
          <a:stretch>
            <a:fillRect/>
          </a:stretch>
        </p:blipFill>
        <p:spPr>
          <a:xfrm>
            <a:off x="1270000" y="1484784"/>
            <a:ext cx="6604000" cy="4889500"/>
          </a:xfrm>
          <a:prstGeom prst="rect">
            <a:avLst/>
          </a:prstGeom>
        </p:spPr>
      </p:pic>
      <p:sp>
        <p:nvSpPr>
          <p:cNvPr id="6" name="TextBox 5"/>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7" name="TextBox 6"/>
          <p:cNvSpPr txBox="1"/>
          <p:nvPr/>
        </p:nvSpPr>
        <p:spPr>
          <a:xfrm>
            <a:off x="457200" y="3663036"/>
            <a:ext cx="720080" cy="369332"/>
          </a:xfrm>
          <a:prstGeom prst="rect">
            <a:avLst/>
          </a:prstGeom>
          <a:noFill/>
        </p:spPr>
        <p:txBody>
          <a:bodyPr wrap="square" rtlCol="0">
            <a:spAutoFit/>
          </a:bodyPr>
          <a:lstStyle/>
          <a:p>
            <a:r>
              <a:rPr lang="ja-JP" altLang="en-US" dirty="0"/>
              <a:t>視野</a:t>
            </a:r>
            <a:endParaRPr lang="en-US" dirty="0"/>
          </a:p>
        </p:txBody>
      </p:sp>
      <p:sp>
        <p:nvSpPr>
          <p:cNvPr id="8" name="TextBox 7"/>
          <p:cNvSpPr txBox="1"/>
          <p:nvPr/>
        </p:nvSpPr>
        <p:spPr>
          <a:xfrm>
            <a:off x="4406983" y="6117234"/>
            <a:ext cx="720080" cy="369332"/>
          </a:xfrm>
          <a:prstGeom prst="rect">
            <a:avLst/>
          </a:prstGeom>
          <a:noFill/>
        </p:spPr>
        <p:txBody>
          <a:bodyPr wrap="square" rtlCol="0">
            <a:spAutoFit/>
          </a:bodyPr>
          <a:lstStyle/>
          <a:p>
            <a:pPr algn="ctr"/>
            <a:r>
              <a:rPr lang="en-US" altLang="ja-JP"/>
              <a:t>OCT</a:t>
            </a:r>
            <a:endParaRPr lang="en-US" dirty="0"/>
          </a:p>
        </p:txBody>
      </p:sp>
    </p:spTree>
    <p:extLst>
      <p:ext uri="{BB962C8B-B14F-4D97-AF65-F5344CB8AC3E}">
        <p14:creationId xmlns:p14="http://schemas.microsoft.com/office/powerpoint/2010/main" val="1980005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0" y="1347812"/>
            <a:ext cx="6604000" cy="4889500"/>
          </a:xfrm>
          <a:prstGeom prst="rect">
            <a:avLst/>
          </a:prstGeom>
        </p:spPr>
      </p:pic>
      <p:sp>
        <p:nvSpPr>
          <p:cNvPr id="3" name="TextBox 2"/>
          <p:cNvSpPr txBox="1"/>
          <p:nvPr/>
        </p:nvSpPr>
        <p:spPr>
          <a:xfrm>
            <a:off x="5076056" y="6309320"/>
            <a:ext cx="4191276" cy="369332"/>
          </a:xfrm>
          <a:prstGeom prst="rect">
            <a:avLst/>
          </a:prstGeom>
          <a:noFill/>
        </p:spPr>
        <p:txBody>
          <a:bodyPr wrap="none" rtlCol="0">
            <a:spAutoFit/>
          </a:bodyPr>
          <a:lstStyle/>
          <a:p>
            <a:r>
              <a:rPr lang="en-US" altLang="ja-JP"/>
              <a:t>Medeiros </a:t>
            </a:r>
            <a:r>
              <a:rPr lang="en-US"/>
              <a:t>A</a:t>
            </a:r>
            <a:r>
              <a:rPr lang="en-US" altLang="ja-JP"/>
              <a:t>F</a:t>
            </a:r>
            <a:r>
              <a:rPr lang="en-US"/>
              <a:t>, </a:t>
            </a:r>
            <a:r>
              <a:rPr lang="en-US" dirty="0"/>
              <a:t>et al. </a:t>
            </a:r>
            <a:r>
              <a:rPr lang="en-US" i="1" dirty="0"/>
              <a:t>Arch Ophthalmol. </a:t>
            </a:r>
            <a:r>
              <a:rPr lang="en-US" dirty="0"/>
              <a:t>2012 </a:t>
            </a:r>
          </a:p>
        </p:txBody>
      </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RGC</a:t>
            </a:r>
            <a:r>
              <a:rPr lang="ja-JP" altLang="en-US" dirty="0"/>
              <a:t>は加齢で直線的に減少</a:t>
            </a:r>
            <a:endParaRPr lang="en-US" dirty="0"/>
          </a:p>
        </p:txBody>
      </p:sp>
    </p:spTree>
    <p:extLst>
      <p:ext uri="{BB962C8B-B14F-4D97-AF65-F5344CB8AC3E}">
        <p14:creationId xmlns:p14="http://schemas.microsoft.com/office/powerpoint/2010/main" val="238067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title"/>
          </p:nvPr>
        </p:nvSpPr>
        <p:spPr>
          <a:xfrm>
            <a:off x="685800" y="152400"/>
            <a:ext cx="7772400" cy="1143000"/>
          </a:xfrm>
        </p:spPr>
        <p:txBody>
          <a:bodyPr/>
          <a:lstStyle/>
          <a:p>
            <a:r>
              <a:rPr lang="ja-JP" altLang="en-US" dirty="0"/>
              <a:t>中心</a:t>
            </a:r>
            <a:r>
              <a:rPr lang="en-US" altLang="ja-JP" dirty="0"/>
              <a:t>30-2</a:t>
            </a:r>
            <a:r>
              <a:rPr lang="ja-JP" altLang="en-US" dirty="0"/>
              <a:t>・</a:t>
            </a:r>
            <a:r>
              <a:rPr lang="en-US" altLang="ja-JP" dirty="0"/>
              <a:t>24-2</a:t>
            </a:r>
          </a:p>
        </p:txBody>
      </p:sp>
      <p:grpSp>
        <p:nvGrpSpPr>
          <p:cNvPr id="235526" name="Group 6"/>
          <p:cNvGrpSpPr>
            <a:grpSpLocks/>
          </p:cNvGrpSpPr>
          <p:nvPr/>
        </p:nvGrpSpPr>
        <p:grpSpPr bwMode="auto">
          <a:xfrm>
            <a:off x="2321772" y="2155826"/>
            <a:ext cx="4648200" cy="4495800"/>
            <a:chOff x="1440" y="1392"/>
            <a:chExt cx="2928" cy="2832"/>
          </a:xfrm>
        </p:grpSpPr>
        <p:pic>
          <p:nvPicPr>
            <p:cNvPr id="235522" name="Picture 2" descr="C:\Documents and Settings\㈱ホール・クリエイション\デスクトップ\04zeiss\HFA700\30-2_2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 y="1392"/>
              <a:ext cx="2928" cy="2815"/>
            </a:xfrm>
            <a:prstGeom prst="rect">
              <a:avLst/>
            </a:prstGeom>
            <a:noFill/>
            <a:extLst>
              <a:ext uri="{909E8E84-426E-40DD-AFC4-6F175D3DCCD1}">
                <a14:hiddenFill xmlns:a14="http://schemas.microsoft.com/office/drawing/2010/main">
                  <a:solidFill>
                    <a:srgbClr val="FFFFFF"/>
                  </a:solidFill>
                </a14:hiddenFill>
              </a:ext>
            </a:extLst>
          </p:spPr>
        </p:pic>
        <p:sp>
          <p:nvSpPr>
            <p:cNvPr id="235524" name="Rectangle 4"/>
            <p:cNvSpPr>
              <a:spLocks noChangeArrowheads="1"/>
            </p:cNvSpPr>
            <p:nvPr/>
          </p:nvSpPr>
          <p:spPr bwMode="auto">
            <a:xfrm>
              <a:off x="1440" y="1392"/>
              <a:ext cx="2928" cy="2832"/>
            </a:xfrm>
            <a:prstGeom prst="rect">
              <a:avLst/>
            </a:prstGeom>
            <a:noFill/>
            <a:ln w="38100">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235525" name="Text Box 5"/>
          <p:cNvSpPr txBox="1">
            <a:spLocks noChangeArrowheads="1"/>
          </p:cNvSpPr>
          <p:nvPr/>
        </p:nvSpPr>
        <p:spPr bwMode="auto">
          <a:xfrm>
            <a:off x="2590800" y="1196752"/>
            <a:ext cx="4038600" cy="73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kumimoji="1" sz="2400">
                <a:solidFill>
                  <a:schemeClr val="tx1"/>
                </a:solidFill>
                <a:latin typeface="Times New Roman" pitchFamily="18" charset="0"/>
                <a:ea typeface="ＭＳ Ｐゴシック" pitchFamily="50" charset="-128"/>
              </a:defRPr>
            </a:lvl1pPr>
            <a:lvl2pPr marL="571500" defTabSz="762000">
              <a:defRPr kumimoji="1" sz="2400">
                <a:solidFill>
                  <a:schemeClr val="tx1"/>
                </a:solidFill>
                <a:latin typeface="Times New Roman" pitchFamily="18" charset="0"/>
                <a:ea typeface="ＭＳ Ｐゴシック" pitchFamily="50" charset="-128"/>
              </a:defRPr>
            </a:lvl2pPr>
            <a:lvl3pPr marL="1143000" defTabSz="762000">
              <a:defRPr kumimoji="1" sz="2400">
                <a:solidFill>
                  <a:schemeClr val="tx1"/>
                </a:solidFill>
                <a:latin typeface="Times New Roman" pitchFamily="18" charset="0"/>
                <a:ea typeface="ＭＳ Ｐゴシック" pitchFamily="50" charset="-128"/>
              </a:defRPr>
            </a:lvl3pPr>
            <a:lvl4pPr marL="1714500" defTabSz="762000">
              <a:defRPr kumimoji="1" sz="2400">
                <a:solidFill>
                  <a:schemeClr val="tx1"/>
                </a:solidFill>
                <a:latin typeface="Times New Roman" pitchFamily="18" charset="0"/>
                <a:ea typeface="ＭＳ Ｐゴシック" pitchFamily="50" charset="-128"/>
              </a:defRPr>
            </a:lvl4pPr>
            <a:lvl5pPr marL="2286000" defTabSz="762000">
              <a:defRPr kumimoji="1" sz="2400">
                <a:solidFill>
                  <a:schemeClr val="tx1"/>
                </a:solidFill>
                <a:latin typeface="Times New Roman" pitchFamily="18" charset="0"/>
                <a:ea typeface="ＭＳ Ｐゴシック" pitchFamily="50"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pitchFamily="50"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pitchFamily="50"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pitchFamily="50"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pitchFamily="50" charset="-128"/>
              </a:defRPr>
            </a:lvl9pPr>
          </a:lstStyle>
          <a:p>
            <a:pPr>
              <a:lnSpc>
                <a:spcPct val="60000"/>
              </a:lnSpc>
              <a:spcBef>
                <a:spcPct val="50000"/>
              </a:spcBef>
            </a:pPr>
            <a:r>
              <a:rPr lang="ja-JP" altLang="en-US" dirty="0">
                <a:latin typeface="Arial" pitchFamily="34" charset="0"/>
                <a:ea typeface="ＭＳ ゴシック" pitchFamily="49" charset="-128"/>
              </a:rPr>
              <a:t>中心</a:t>
            </a:r>
            <a:r>
              <a:rPr lang="en-US" altLang="ja-JP" dirty="0">
                <a:latin typeface="Arial" pitchFamily="34" charset="0"/>
                <a:ea typeface="ＭＳ ゴシック" pitchFamily="49" charset="-128"/>
              </a:rPr>
              <a:t>30</a:t>
            </a:r>
            <a:r>
              <a:rPr lang="ja-JP" altLang="en-US" dirty="0">
                <a:latin typeface="Arial" pitchFamily="34" charset="0"/>
                <a:ea typeface="ＭＳ ゴシック" pitchFamily="49" charset="-128"/>
              </a:rPr>
              <a:t>度内：</a:t>
            </a:r>
            <a:r>
              <a:rPr lang="en-US" altLang="ja-JP" dirty="0">
                <a:latin typeface="Arial" pitchFamily="34" charset="0"/>
                <a:ea typeface="ＭＳ ゴシック" pitchFamily="49" charset="-128"/>
              </a:rPr>
              <a:t>6</a:t>
            </a:r>
            <a:r>
              <a:rPr lang="ja-JP" altLang="en-US" dirty="0">
                <a:latin typeface="Arial" pitchFamily="34" charset="0"/>
                <a:ea typeface="ＭＳ ゴシック" pitchFamily="49" charset="-128"/>
              </a:rPr>
              <a:t>度間隔</a:t>
            </a:r>
            <a:r>
              <a:rPr lang="en-US" altLang="ja-JP" dirty="0">
                <a:latin typeface="Arial" pitchFamily="34" charset="0"/>
                <a:ea typeface="ＭＳ ゴシック" pitchFamily="49" charset="-128"/>
              </a:rPr>
              <a:t>76</a:t>
            </a:r>
            <a:r>
              <a:rPr lang="ja-JP" altLang="en-US" dirty="0">
                <a:latin typeface="Arial" pitchFamily="34" charset="0"/>
                <a:ea typeface="ＭＳ ゴシック" pitchFamily="49" charset="-128"/>
              </a:rPr>
              <a:t>点</a:t>
            </a:r>
          </a:p>
          <a:p>
            <a:pPr>
              <a:lnSpc>
                <a:spcPct val="60000"/>
              </a:lnSpc>
              <a:spcBef>
                <a:spcPct val="50000"/>
              </a:spcBef>
            </a:pPr>
            <a:r>
              <a:rPr lang="ja-JP" altLang="en-US" dirty="0">
                <a:latin typeface="Arial" pitchFamily="34" charset="0"/>
                <a:ea typeface="ＭＳ ゴシック" pitchFamily="49" charset="-128"/>
              </a:rPr>
              <a:t>中心</a:t>
            </a:r>
            <a:r>
              <a:rPr lang="en-US" altLang="ja-JP" dirty="0">
                <a:latin typeface="Arial" pitchFamily="34" charset="0"/>
                <a:ea typeface="ＭＳ ゴシック" pitchFamily="49" charset="-128"/>
              </a:rPr>
              <a:t>24</a:t>
            </a:r>
            <a:r>
              <a:rPr lang="ja-JP" altLang="en-US" dirty="0">
                <a:latin typeface="Arial" pitchFamily="34" charset="0"/>
                <a:ea typeface="ＭＳ ゴシック" pitchFamily="49" charset="-128"/>
              </a:rPr>
              <a:t>度内：</a:t>
            </a:r>
            <a:r>
              <a:rPr lang="en-US" altLang="ja-JP" dirty="0">
                <a:latin typeface="Arial" pitchFamily="34" charset="0"/>
                <a:ea typeface="ＭＳ ゴシック" pitchFamily="49" charset="-128"/>
              </a:rPr>
              <a:t>6</a:t>
            </a:r>
            <a:r>
              <a:rPr lang="ja-JP" altLang="en-US" dirty="0">
                <a:latin typeface="Arial" pitchFamily="34" charset="0"/>
                <a:ea typeface="ＭＳ ゴシック" pitchFamily="49" charset="-128"/>
              </a:rPr>
              <a:t>度間隔</a:t>
            </a:r>
            <a:r>
              <a:rPr lang="en-US" altLang="ja-JP" dirty="0">
                <a:latin typeface="Arial" pitchFamily="34" charset="0"/>
                <a:ea typeface="ＭＳ ゴシック" pitchFamily="49" charset="-128"/>
              </a:rPr>
              <a:t>54</a:t>
            </a:r>
            <a:r>
              <a:rPr lang="ja-JP" altLang="en-US" dirty="0">
                <a:latin typeface="Arial" pitchFamily="34" charset="0"/>
                <a:ea typeface="ＭＳ ゴシック" pitchFamily="49" charset="-128"/>
              </a:rPr>
              <a:t>点</a:t>
            </a:r>
          </a:p>
        </p:txBody>
      </p:sp>
      <p:sp>
        <p:nvSpPr>
          <p:cNvPr id="2" name="テキスト ボックス 1"/>
          <p:cNvSpPr txBox="1"/>
          <p:nvPr/>
        </p:nvSpPr>
        <p:spPr>
          <a:xfrm>
            <a:off x="7380312" y="2970663"/>
            <a:ext cx="1512168" cy="369332"/>
          </a:xfrm>
          <a:prstGeom prst="rect">
            <a:avLst/>
          </a:prstGeom>
          <a:noFill/>
        </p:spPr>
        <p:txBody>
          <a:bodyPr wrap="square" rtlCol="0">
            <a:spAutoFit/>
          </a:bodyPr>
          <a:lstStyle/>
          <a:p>
            <a:r>
              <a:rPr lang="ja-JP" altLang="en-US" dirty="0"/>
              <a:t>　</a:t>
            </a:r>
            <a:r>
              <a:rPr lang="en-US" altLang="ja-JP" dirty="0"/>
              <a:t>24-2</a:t>
            </a:r>
            <a:endParaRPr kumimoji="1" lang="ja-JP" altLang="en-US" dirty="0"/>
          </a:p>
        </p:txBody>
      </p:sp>
      <p:sp>
        <p:nvSpPr>
          <p:cNvPr id="3" name="円/楕円 2"/>
          <p:cNvSpPr/>
          <p:nvPr/>
        </p:nvSpPr>
        <p:spPr>
          <a:xfrm>
            <a:off x="7452320" y="3109610"/>
            <a:ext cx="72008"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7380312" y="3294276"/>
            <a:ext cx="1224136" cy="369332"/>
          </a:xfrm>
          <a:prstGeom prst="rect">
            <a:avLst/>
          </a:prstGeom>
          <a:noFill/>
        </p:spPr>
        <p:txBody>
          <a:bodyPr wrap="square" rtlCol="0">
            <a:spAutoFit/>
          </a:bodyPr>
          <a:lstStyle/>
          <a:p>
            <a:r>
              <a:rPr kumimoji="1" lang="en-US" altLang="ja-JP" dirty="0"/>
              <a:t>   +   30-2</a:t>
            </a:r>
            <a:endParaRPr kumimoji="1" lang="ja-JP" altLang="en-US" dirty="0"/>
          </a:p>
        </p:txBody>
      </p:sp>
      <p:sp>
        <p:nvSpPr>
          <p:cNvPr id="12" name="円/楕円 11"/>
          <p:cNvSpPr/>
          <p:nvPr/>
        </p:nvSpPr>
        <p:spPr>
          <a:xfrm>
            <a:off x="7452320" y="3478942"/>
            <a:ext cx="72008"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772576" y="3478940"/>
            <a:ext cx="72008"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70878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CSFI</a:t>
            </a:r>
            <a:r>
              <a:rPr lang="ja-JP" altLang="en-US" dirty="0"/>
              <a:t>の緑内障診断力は良好</a:t>
            </a:r>
            <a:endParaRPr lang="en-US" dirty="0"/>
          </a:p>
        </p:txBody>
      </p:sp>
      <p:pic>
        <p:nvPicPr>
          <p:cNvPr id="4" name="Picture 3"/>
          <p:cNvPicPr>
            <a:picLocks noChangeAspect="1"/>
          </p:cNvPicPr>
          <p:nvPr/>
        </p:nvPicPr>
        <p:blipFill>
          <a:blip r:embed="rId2"/>
          <a:stretch>
            <a:fillRect/>
          </a:stretch>
        </p:blipFill>
        <p:spPr>
          <a:xfrm>
            <a:off x="2772695" y="1392895"/>
            <a:ext cx="3598610" cy="4941168"/>
          </a:xfrm>
          <a:prstGeom prst="rect">
            <a:avLst/>
          </a:prstGeom>
        </p:spPr>
      </p:pic>
      <p:sp>
        <p:nvSpPr>
          <p:cNvPr id="7" name="TextBox 6"/>
          <p:cNvSpPr txBox="1"/>
          <p:nvPr/>
        </p:nvSpPr>
        <p:spPr>
          <a:xfrm>
            <a:off x="1776129" y="2546759"/>
            <a:ext cx="504056" cy="369332"/>
          </a:xfrm>
          <a:prstGeom prst="rect">
            <a:avLst/>
          </a:prstGeom>
          <a:noFill/>
          <a:ln>
            <a:solidFill>
              <a:srgbClr val="FF0000"/>
            </a:solidFill>
          </a:ln>
        </p:spPr>
        <p:txBody>
          <a:bodyPr wrap="square" rtlCol="0">
            <a:spAutoFit/>
          </a:bodyPr>
          <a:lstStyle/>
          <a:p>
            <a:r>
              <a:rPr lang="en-US" dirty="0" err="1"/>
              <a:t>Glc</a:t>
            </a:r>
            <a:endParaRPr lang="en-US" dirty="0"/>
          </a:p>
        </p:txBody>
      </p:sp>
      <p:sp>
        <p:nvSpPr>
          <p:cNvPr id="8" name="TextBox 7"/>
          <p:cNvSpPr txBox="1"/>
          <p:nvPr/>
        </p:nvSpPr>
        <p:spPr>
          <a:xfrm>
            <a:off x="1704121" y="4613065"/>
            <a:ext cx="576064" cy="369332"/>
          </a:xfrm>
          <a:prstGeom prst="rect">
            <a:avLst/>
          </a:prstGeom>
          <a:noFill/>
          <a:ln>
            <a:solidFill>
              <a:srgbClr val="FF0000"/>
            </a:solidFill>
          </a:ln>
        </p:spPr>
        <p:txBody>
          <a:bodyPr wrap="square" rtlCol="0">
            <a:spAutoFit/>
          </a:bodyPr>
          <a:lstStyle/>
          <a:p>
            <a:r>
              <a:rPr lang="en-US" dirty="0"/>
              <a:t>PPG</a:t>
            </a:r>
          </a:p>
        </p:txBody>
      </p:sp>
      <p:sp>
        <p:nvSpPr>
          <p:cNvPr id="9" name="TextBox 8"/>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10" name="Shape 106"/>
          <p:cNvSpPr/>
          <p:nvPr/>
        </p:nvSpPr>
        <p:spPr>
          <a:xfrm>
            <a:off x="6876256" y="1912402"/>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a:t>
            </a:r>
            <a:r>
              <a:rPr lang="ja-JP" altLang="en-US" dirty="0"/>
              <a:t>＞</a:t>
            </a:r>
            <a:r>
              <a:rPr lang="en-US" altLang="ja-JP" dirty="0"/>
              <a:t>RNFL</a:t>
            </a:r>
            <a:endParaRPr lang="en-US" dirty="0"/>
          </a:p>
        </p:txBody>
      </p:sp>
      <p:sp>
        <p:nvSpPr>
          <p:cNvPr id="11" name="Shape 106"/>
          <p:cNvSpPr/>
          <p:nvPr/>
        </p:nvSpPr>
        <p:spPr>
          <a:xfrm>
            <a:off x="6876256" y="4221088"/>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CSFI=&gt;RNFL </a:t>
            </a:r>
            <a:endParaRPr lang="en-US" dirty="0"/>
          </a:p>
        </p:txBody>
      </p:sp>
    </p:spTree>
    <p:extLst>
      <p:ext uri="{BB962C8B-B14F-4D97-AF65-F5344CB8AC3E}">
        <p14:creationId xmlns:p14="http://schemas.microsoft.com/office/powerpoint/2010/main" val="3249594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US" dirty="0"/>
              <a:t>RNFL</a:t>
            </a:r>
            <a:r>
              <a:rPr lang="ja-JP" altLang="en-US" dirty="0"/>
              <a:t>よりも全病期をうまく表現</a:t>
            </a:r>
            <a:endParaRPr lang="en-US" dirty="0"/>
          </a:p>
        </p:txBody>
      </p:sp>
      <p:pic>
        <p:nvPicPr>
          <p:cNvPr id="4" name="Picture 3"/>
          <p:cNvPicPr>
            <a:picLocks noChangeAspect="1"/>
          </p:cNvPicPr>
          <p:nvPr/>
        </p:nvPicPr>
        <p:blipFill>
          <a:blip r:embed="rId2"/>
          <a:stretch>
            <a:fillRect/>
          </a:stretch>
        </p:blipFill>
        <p:spPr>
          <a:xfrm>
            <a:off x="2765494" y="980728"/>
            <a:ext cx="3613012" cy="5440362"/>
          </a:xfrm>
          <a:prstGeom prst="rect">
            <a:avLst/>
          </a:prstGeom>
        </p:spPr>
      </p:pic>
      <p:sp>
        <p:nvSpPr>
          <p:cNvPr id="5" name="TextBox 4"/>
          <p:cNvSpPr txBox="1"/>
          <p:nvPr/>
        </p:nvSpPr>
        <p:spPr>
          <a:xfrm>
            <a:off x="5076056" y="6372036"/>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6" name="TextBox 5"/>
          <p:cNvSpPr txBox="1"/>
          <p:nvPr/>
        </p:nvSpPr>
        <p:spPr>
          <a:xfrm>
            <a:off x="3846748" y="1133891"/>
            <a:ext cx="1450504" cy="369332"/>
          </a:xfrm>
          <a:prstGeom prst="rect">
            <a:avLst/>
          </a:prstGeom>
          <a:noFill/>
        </p:spPr>
        <p:txBody>
          <a:bodyPr wrap="square" rtlCol="0">
            <a:spAutoFit/>
          </a:bodyPr>
          <a:lstStyle/>
          <a:p>
            <a:pPr algn="ctr"/>
            <a:r>
              <a:rPr lang="en-US" altLang="ja-JP"/>
              <a:t>CSFI</a:t>
            </a:r>
            <a:endParaRPr lang="en-US"/>
          </a:p>
        </p:txBody>
      </p:sp>
      <p:sp>
        <p:nvSpPr>
          <p:cNvPr id="7" name="TextBox 6"/>
          <p:cNvSpPr txBox="1"/>
          <p:nvPr/>
        </p:nvSpPr>
        <p:spPr>
          <a:xfrm>
            <a:off x="3846748" y="3933056"/>
            <a:ext cx="1450504" cy="369332"/>
          </a:xfrm>
          <a:prstGeom prst="rect">
            <a:avLst/>
          </a:prstGeom>
          <a:noFill/>
        </p:spPr>
        <p:txBody>
          <a:bodyPr wrap="square" rtlCol="0">
            <a:spAutoFit/>
          </a:bodyPr>
          <a:lstStyle/>
          <a:p>
            <a:pPr algn="ctr"/>
            <a:r>
              <a:rPr lang="en-US" altLang="ja-JP" dirty="0"/>
              <a:t>RNFL</a:t>
            </a:r>
            <a:endParaRPr lang="en-US" dirty="0"/>
          </a:p>
        </p:txBody>
      </p:sp>
    </p:spTree>
    <p:extLst>
      <p:ext uri="{BB962C8B-B14F-4D97-AF65-F5344CB8AC3E}">
        <p14:creationId xmlns:p14="http://schemas.microsoft.com/office/powerpoint/2010/main" val="39309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6"/>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1403350" y="1546225"/>
            <a:ext cx="6551613" cy="329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AutoShape 6"/>
          <p:cNvSpPr>
            <a:spLocks noChangeArrowheads="1"/>
          </p:cNvSpPr>
          <p:nvPr/>
        </p:nvSpPr>
        <p:spPr bwMode="auto">
          <a:xfrm rot="5875799">
            <a:off x="4425950" y="-220662"/>
            <a:ext cx="1489075" cy="4162425"/>
          </a:xfrm>
          <a:prstGeom prst="curvedRightArrow">
            <a:avLst>
              <a:gd name="adj1" fmla="val 20070"/>
              <a:gd name="adj2" fmla="val 64077"/>
              <a:gd name="adj3" fmla="val 33333"/>
            </a:avLst>
          </a:prstGeom>
          <a:solidFill>
            <a:srgbClr val="FF0000"/>
          </a:solidFill>
          <a:ln w="9525">
            <a:noFill/>
            <a:miter lim="800000"/>
            <a:headEnd/>
            <a:tailEnd/>
          </a:ln>
          <a:effectLst>
            <a:prstShdw prst="shdw17" dist="17961" dir="2700000">
              <a:schemeClr val="accent1">
                <a:gamma/>
                <a:shade val="60000"/>
                <a:invGamma/>
              </a:schemeClr>
            </a:prstShdw>
          </a:effectLst>
        </p:spPr>
        <p:txBody>
          <a:bodyPr wrap="none" anchor="ctr"/>
          <a:lstStyle/>
          <a:p>
            <a:pPr>
              <a:defRPr/>
            </a:pPr>
            <a:endParaRPr lang="ja-JP" altLang="en-US">
              <a:solidFill>
                <a:srgbClr val="000000"/>
              </a:solidFill>
              <a:latin typeface="Arial"/>
              <a:ea typeface="ＭＳ Ｐゴシック"/>
            </a:endParaRPr>
          </a:p>
        </p:txBody>
      </p:sp>
      <p:sp>
        <p:nvSpPr>
          <p:cNvPr id="537606" name="AutoShape 6"/>
          <p:cNvSpPr>
            <a:spLocks noChangeArrowheads="1"/>
          </p:cNvSpPr>
          <p:nvPr/>
        </p:nvSpPr>
        <p:spPr bwMode="auto">
          <a:xfrm rot="7371454">
            <a:off x="6299994" y="1470819"/>
            <a:ext cx="909638" cy="1416050"/>
          </a:xfrm>
          <a:prstGeom prst="curvedRightArrow">
            <a:avLst>
              <a:gd name="adj1" fmla="val 30027"/>
              <a:gd name="adj2" fmla="val 133868"/>
              <a:gd name="adj3" fmla="val 33333"/>
            </a:avLst>
          </a:prstGeom>
          <a:solidFill>
            <a:srgbClr val="00B0F0"/>
          </a:solidFill>
          <a:ln w="9525">
            <a:noFill/>
            <a:miter lim="800000"/>
            <a:headEnd/>
            <a:tailEnd/>
          </a:ln>
          <a:effectLst>
            <a:prstShdw prst="shdw17" dist="17961" dir="2700000">
              <a:schemeClr val="accent1">
                <a:gamma/>
                <a:shade val="60000"/>
                <a:invGamma/>
              </a:schemeClr>
            </a:prstShdw>
          </a:effectLst>
        </p:spPr>
        <p:txBody>
          <a:bodyPr wrap="none" anchor="ctr"/>
          <a:lstStyle/>
          <a:p>
            <a:pPr>
              <a:defRPr/>
            </a:pPr>
            <a:endParaRPr lang="ja-JP" altLang="en-US">
              <a:solidFill>
                <a:srgbClr val="000000"/>
              </a:solidFill>
              <a:latin typeface="Arial"/>
              <a:ea typeface="ＭＳ Ｐゴシック"/>
            </a:endParaRPr>
          </a:p>
        </p:txBody>
      </p:sp>
      <p:sp>
        <p:nvSpPr>
          <p:cNvPr id="9" name="テキスト ボックス 8"/>
          <p:cNvSpPr txBox="1">
            <a:spLocks noChangeArrowheads="1"/>
          </p:cNvSpPr>
          <p:nvPr/>
        </p:nvSpPr>
        <p:spPr bwMode="auto">
          <a:xfrm>
            <a:off x="7019925" y="1412875"/>
            <a:ext cx="91122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b="1">
                <a:solidFill>
                  <a:srgbClr val="0070C0"/>
                </a:solidFill>
              </a:rPr>
              <a:t>ＦＤＴ</a:t>
            </a:r>
          </a:p>
        </p:txBody>
      </p:sp>
      <p:sp>
        <p:nvSpPr>
          <p:cNvPr id="10" name="テキスト ボックス 9"/>
          <p:cNvSpPr txBox="1">
            <a:spLocks noChangeArrowheads="1"/>
          </p:cNvSpPr>
          <p:nvPr/>
        </p:nvSpPr>
        <p:spPr bwMode="auto">
          <a:xfrm>
            <a:off x="2959100" y="1052513"/>
            <a:ext cx="965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b="1">
                <a:solidFill>
                  <a:srgbClr val="FF0000"/>
                </a:solidFill>
              </a:rPr>
              <a:t>ＯＣＴ</a:t>
            </a:r>
          </a:p>
        </p:txBody>
      </p:sp>
      <p:sp>
        <p:nvSpPr>
          <p:cNvPr id="242691" name="Text Box 3"/>
          <p:cNvSpPr txBox="1">
            <a:spLocks noChangeArrowheads="1"/>
          </p:cNvSpPr>
          <p:nvPr/>
        </p:nvSpPr>
        <p:spPr bwMode="auto">
          <a:xfrm>
            <a:off x="1050844" y="5555273"/>
            <a:ext cx="7042312" cy="52322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b="1" dirty="0">
                <a:solidFill>
                  <a:srgbClr val="FFFF00"/>
                </a:solidFill>
                <a:latin typeface="ＭＳ Ｐゴシック" pitchFamily="50" charset="-128"/>
              </a:rPr>
              <a:t>早期診断、病因解明は技術革新が大きく影響</a:t>
            </a:r>
          </a:p>
        </p:txBody>
      </p:sp>
    </p:spTree>
    <p:extLst>
      <p:ext uri="{BB962C8B-B14F-4D97-AF65-F5344CB8AC3E}">
        <p14:creationId xmlns:p14="http://schemas.microsoft.com/office/powerpoint/2010/main" val="1503226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7606"/>
                                        </p:tgtEl>
                                        <p:attrNameLst>
                                          <p:attrName>style.visibility</p:attrName>
                                        </p:attrNameLst>
                                      </p:cBhvr>
                                      <p:to>
                                        <p:strVal val="visible"/>
                                      </p:to>
                                    </p:set>
                                    <p:animEffect transition="in" filter="fade">
                                      <p:cBhvr>
                                        <p:cTn id="10" dur="2000"/>
                                        <p:tgtEl>
                                          <p:spTgt spid="53760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691"/>
                                        </p:tgtEl>
                                        <p:attrNameLst>
                                          <p:attrName>style.visibility</p:attrName>
                                        </p:attrNameLst>
                                      </p:cBhvr>
                                      <p:to>
                                        <p:strVal val="visible"/>
                                      </p:to>
                                    </p:set>
                                    <p:animEffect transition="in" filter="fade">
                                      <p:cBhvr>
                                        <p:cTn id="23" dur="500"/>
                                        <p:tgtEl>
                                          <p:spTgt spid="242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37606" grpId="0" animBg="1"/>
      <p:bldP spid="9" grpId="0"/>
      <p:bldP spid="10" grpId="0"/>
      <p:bldP spid="2426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8" name="Picture 2" descr="C:\Documents and Settings\㈱ホール・クリエイション\デスクトップ\04zeiss\HFA700\30-2_2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08188"/>
            <a:ext cx="4648200" cy="4468812"/>
          </a:xfrm>
          <a:prstGeom prst="rect">
            <a:avLst/>
          </a:prstGeom>
          <a:noFill/>
          <a:extLst>
            <a:ext uri="{909E8E84-426E-40DD-AFC4-6F175D3DCCD1}">
              <a14:hiddenFill xmlns:a14="http://schemas.microsoft.com/office/drawing/2010/main">
                <a:solidFill>
                  <a:srgbClr val="FFFFFF"/>
                </a:solidFill>
              </a14:hiddenFill>
            </a:ext>
          </a:extLst>
        </p:spPr>
      </p:pic>
      <p:sp>
        <p:nvSpPr>
          <p:cNvPr id="352259" name="Rectangle 3"/>
          <p:cNvSpPr>
            <a:spLocks noGrp="1" noChangeArrowheads="1"/>
          </p:cNvSpPr>
          <p:nvPr>
            <p:ph type="title"/>
          </p:nvPr>
        </p:nvSpPr>
        <p:spPr/>
        <p:txBody>
          <a:bodyPr>
            <a:normAutofit/>
          </a:bodyPr>
          <a:lstStyle/>
          <a:p>
            <a:r>
              <a:rPr lang="ja-JP" altLang="en-US" dirty="0"/>
              <a:t>中心</a:t>
            </a:r>
            <a:r>
              <a:rPr lang="en-US" altLang="ja-JP" dirty="0"/>
              <a:t>30-2 vs.24-2</a:t>
            </a:r>
            <a:br>
              <a:rPr lang="en-US" altLang="ja-JP" dirty="0"/>
            </a:br>
            <a:r>
              <a:rPr lang="ja-JP" altLang="en-US" sz="3600" dirty="0"/>
              <a:t>測定パターン</a:t>
            </a:r>
          </a:p>
        </p:txBody>
      </p:sp>
    </p:spTree>
    <p:extLst>
      <p:ext uri="{BB962C8B-B14F-4D97-AF65-F5344CB8AC3E}">
        <p14:creationId xmlns:p14="http://schemas.microsoft.com/office/powerpoint/2010/main" val="232832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descr="C:\Documents and Settings\㈱ホール・クリエイション\デスクトップ\04zeiss\HFA700\3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08188"/>
            <a:ext cx="4648200" cy="4468812"/>
          </a:xfrm>
          <a:prstGeom prst="rect">
            <a:avLst/>
          </a:prstGeom>
          <a:noFill/>
          <a:extLst>
            <a:ext uri="{909E8E84-426E-40DD-AFC4-6F175D3DCCD1}">
              <a14:hiddenFill xmlns:a14="http://schemas.microsoft.com/office/drawing/2010/main">
                <a:solidFill>
                  <a:srgbClr val="FFFFFF"/>
                </a:solidFill>
              </a14:hiddenFill>
            </a:ext>
          </a:extLst>
        </p:spPr>
      </p:pic>
      <p:sp>
        <p:nvSpPr>
          <p:cNvPr id="351235" name="Rectangle 3"/>
          <p:cNvSpPr>
            <a:spLocks noGrp="1" noChangeArrowheads="1"/>
          </p:cNvSpPr>
          <p:nvPr>
            <p:ph type="title"/>
          </p:nvPr>
        </p:nvSpPr>
        <p:spPr/>
        <p:txBody>
          <a:bodyPr>
            <a:normAutofit/>
          </a:bodyPr>
          <a:lstStyle/>
          <a:p>
            <a:r>
              <a:rPr lang="ja-JP" altLang="en-US" dirty="0"/>
              <a:t>中心</a:t>
            </a:r>
            <a:r>
              <a:rPr lang="en-US" altLang="ja-JP" dirty="0"/>
              <a:t>24-2</a:t>
            </a:r>
            <a:br>
              <a:rPr lang="en-US" altLang="ja-JP" dirty="0"/>
            </a:br>
            <a:r>
              <a:rPr lang="ja-JP" altLang="en-US" sz="3600" dirty="0"/>
              <a:t>測定パターン</a:t>
            </a:r>
          </a:p>
        </p:txBody>
      </p:sp>
    </p:spTree>
    <p:extLst>
      <p:ext uri="{BB962C8B-B14F-4D97-AF65-F5344CB8AC3E}">
        <p14:creationId xmlns:p14="http://schemas.microsoft.com/office/powerpoint/2010/main" val="39869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624" y="1818222"/>
            <a:ext cx="4110592" cy="4076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64"/>
          <p:cNvSpPr/>
          <p:nvPr/>
        </p:nvSpPr>
        <p:spPr bwMode="auto">
          <a:xfrm>
            <a:off x="4757162" y="3326130"/>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6" name="Oval 64"/>
          <p:cNvSpPr/>
          <p:nvPr/>
        </p:nvSpPr>
        <p:spPr bwMode="auto">
          <a:xfrm>
            <a:off x="4499992" y="3470146"/>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7" name="Oval 64"/>
          <p:cNvSpPr/>
          <p:nvPr/>
        </p:nvSpPr>
        <p:spPr bwMode="auto">
          <a:xfrm>
            <a:off x="4901178" y="3470146"/>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8" name="Oval 64"/>
          <p:cNvSpPr/>
          <p:nvPr/>
        </p:nvSpPr>
        <p:spPr bwMode="auto">
          <a:xfrm>
            <a:off x="4325114" y="4149080"/>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9" name="Oval 64"/>
          <p:cNvSpPr/>
          <p:nvPr/>
        </p:nvSpPr>
        <p:spPr bwMode="auto">
          <a:xfrm>
            <a:off x="4074349" y="3758178"/>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10" name="Oval 64"/>
          <p:cNvSpPr/>
          <p:nvPr/>
        </p:nvSpPr>
        <p:spPr bwMode="auto">
          <a:xfrm>
            <a:off x="3923928" y="3861048"/>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11" name="Oval 64"/>
          <p:cNvSpPr/>
          <p:nvPr/>
        </p:nvSpPr>
        <p:spPr bwMode="auto">
          <a:xfrm>
            <a:off x="3923928" y="4149080"/>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12" name="Oval 64"/>
          <p:cNvSpPr/>
          <p:nvPr/>
        </p:nvSpPr>
        <p:spPr bwMode="auto">
          <a:xfrm>
            <a:off x="4325114" y="3470146"/>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13" name="Oval 64"/>
          <p:cNvSpPr/>
          <p:nvPr/>
        </p:nvSpPr>
        <p:spPr bwMode="auto">
          <a:xfrm>
            <a:off x="4757162" y="4293096"/>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14" name="Oval 64"/>
          <p:cNvSpPr/>
          <p:nvPr/>
        </p:nvSpPr>
        <p:spPr bwMode="auto">
          <a:xfrm>
            <a:off x="4499992" y="4406250"/>
            <a:ext cx="102870" cy="102870"/>
          </a:xfrm>
          <a:prstGeom prst="ellipse">
            <a:avLst/>
          </a:prstGeom>
          <a:solidFill>
            <a:srgbClr val="00B050">
              <a:alpha val="25000"/>
            </a:srgbClr>
          </a:solidFill>
          <a:ln w="3175" cap="flat" cmpd="sng" algn="ctr">
            <a:solidFill>
              <a:schemeClr val="folHlink"/>
            </a:solidFill>
            <a:prstDash val="solid"/>
            <a:round/>
            <a:headEnd type="none" w="sm" len="sm"/>
            <a:tailEnd type="none" w="sm" len="sm"/>
          </a:ln>
          <a:effectLst/>
          <a:extLst/>
        </p:spPr>
        <p:txBody>
          <a:bodyPr vert="horz" wrap="none" lIns="0" tIns="0" rIns="0" bIns="0" numCol="1" rtlCol="0" anchor="ctr" anchorCtr="0" compatLnSpc="1">
            <a:prstTxWarp prst="textNoShape">
              <a:avLst/>
            </a:prstTxWarp>
          </a:bodyPr>
          <a:lstStyle/>
          <a:p>
            <a:pPr defTabSz="685800" eaLnBrk="0" fontAlgn="base" hangingPunct="0">
              <a:spcBef>
                <a:spcPct val="0"/>
              </a:spcBef>
              <a:spcAft>
                <a:spcPct val="0"/>
              </a:spcAft>
            </a:pPr>
            <a:endParaRPr kumimoji="0" lang="en-US" sz="1200">
              <a:latin typeface="Arial" charset="0"/>
            </a:endParaRPr>
          </a:p>
        </p:txBody>
      </p:sp>
      <p:sp>
        <p:nvSpPr>
          <p:cNvPr id="15" name="Rectangle 3"/>
          <p:cNvSpPr txBox="1">
            <a:spLocks noChangeArrowheads="1"/>
          </p:cNvSpPr>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24-2C</a:t>
            </a:r>
            <a:endParaRPr lang="ja-JP" altLang="en-US" sz="3600" dirty="0"/>
          </a:p>
        </p:txBody>
      </p:sp>
    </p:spTree>
    <p:extLst>
      <p:ext uri="{BB962C8B-B14F-4D97-AF65-F5344CB8AC3E}">
        <p14:creationId xmlns:p14="http://schemas.microsoft.com/office/powerpoint/2010/main" val="369791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6E99-280C-0548-93D4-68AEDD6D8AA0}"/>
              </a:ext>
            </a:extLst>
          </p:cNvPr>
          <p:cNvSpPr>
            <a:spLocks noGrp="1"/>
          </p:cNvSpPr>
          <p:nvPr>
            <p:ph type="title"/>
          </p:nvPr>
        </p:nvSpPr>
        <p:spPr/>
        <p:txBody>
          <a:bodyPr/>
          <a:lstStyle/>
          <a:p>
            <a:r>
              <a:rPr lang="ja-JP" altLang="en-US"/>
              <a:t>緑内障の経過観察と進行判定</a:t>
            </a:r>
            <a:endParaRPr lang="en-US" dirty="0"/>
          </a:p>
        </p:txBody>
      </p:sp>
      <p:sp>
        <p:nvSpPr>
          <p:cNvPr id="3" name="Text Placeholder 2">
            <a:extLst>
              <a:ext uri="{FF2B5EF4-FFF2-40B4-BE49-F238E27FC236}">
                <a16:creationId xmlns:a16="http://schemas.microsoft.com/office/drawing/2014/main" id="{8C34F3F9-C5EF-8447-87EE-1C179B057486}"/>
              </a:ext>
            </a:extLst>
          </p:cNvPr>
          <p:cNvSpPr>
            <a:spLocks noGrp="1"/>
          </p:cNvSpPr>
          <p:nvPr>
            <p:ph type="body" idx="1"/>
          </p:nvPr>
        </p:nvSpPr>
        <p:spPr/>
        <p:txBody>
          <a:bodyPr/>
          <a:lstStyle/>
          <a:p>
            <a:r>
              <a:rPr lang="ja-JP" altLang="en-US"/>
              <a:t>構造的変化</a:t>
            </a:r>
            <a:r>
              <a:rPr lang="en-US" altLang="ja-JP" dirty="0"/>
              <a:t>(</a:t>
            </a:r>
            <a:r>
              <a:rPr lang="ja-JP" altLang="en-US"/>
              <a:t>眼底所見</a:t>
            </a:r>
            <a:r>
              <a:rPr lang="en-US" altLang="ja-JP" dirty="0"/>
              <a:t>)</a:t>
            </a:r>
            <a:r>
              <a:rPr lang="ja-JP" altLang="en-US"/>
              <a:t>による進行判定には眼底写真と 光干渉断層計</a:t>
            </a:r>
            <a:r>
              <a:rPr lang="en-US" altLang="ja-JP" dirty="0"/>
              <a:t>(</a:t>
            </a:r>
            <a:r>
              <a:rPr lang="en-US" dirty="0"/>
              <a:t>optical coherence </a:t>
            </a:r>
            <a:r>
              <a:rPr lang="en-US" dirty="0" err="1"/>
              <a:t>tomography：OCT</a:t>
            </a:r>
            <a:r>
              <a:rPr lang="en-US" dirty="0"/>
              <a:t>)</a:t>
            </a:r>
            <a:r>
              <a:rPr lang="ja-JP" altLang="en-US"/>
              <a:t>に よる方法がある．</a:t>
            </a:r>
            <a:endParaRPr lang="en-US" altLang="ja-JP" dirty="0"/>
          </a:p>
          <a:p>
            <a:r>
              <a:rPr lang="ja-JP" altLang="en-US"/>
              <a:t>一方，</a:t>
            </a:r>
            <a:r>
              <a:rPr lang="en-US" dirty="0"/>
              <a:t>OCT</a:t>
            </a:r>
            <a:r>
              <a:rPr lang="ja-JP" altLang="en-US"/>
              <a:t>は眼底所見を量的に記録することが可能で，今後，眼底所見による進行判定のために用いられる可能性がある．それぞれの </a:t>
            </a:r>
            <a:r>
              <a:rPr lang="en-US" dirty="0"/>
              <a:t>OCT</a:t>
            </a:r>
            <a:r>
              <a:rPr lang="ja-JP" altLang="en-US"/>
              <a:t>には，経時変化を検出するプログラムが 搭載されている．しかし，現時点で確定した進行判定の方法はなく，あくまで参考所見として理解する必要がある</a:t>
            </a:r>
            <a:r>
              <a:rPr lang="en-US" altLang="ja-JP" dirty="0"/>
              <a:t>(2</a:t>
            </a:r>
            <a:r>
              <a:rPr lang="en-US" dirty="0"/>
              <a:t>B)． </a:t>
            </a:r>
          </a:p>
          <a:p>
            <a:r>
              <a:rPr lang="ja-JP" altLang="en-US"/>
              <a:t>機能的変化の進行判定は視野検査によって行われる．その代表的な方法として，静的視野計によるイベント解 析とトレンド解析がある</a:t>
            </a:r>
            <a:r>
              <a:rPr lang="en-US" altLang="ja-JP" dirty="0"/>
              <a:t>(</a:t>
            </a:r>
            <a:r>
              <a:rPr lang="ja-JP" altLang="en-US"/>
              <a:t>第 </a:t>
            </a:r>
            <a:r>
              <a:rPr lang="en-US" altLang="ja-JP" dirty="0"/>
              <a:t>3 </a:t>
            </a:r>
            <a:r>
              <a:rPr lang="ja-JP" altLang="en-US"/>
              <a:t>章緑内障の検査，</a:t>
            </a:r>
            <a:r>
              <a:rPr lang="en-US" altLang="ja-JP" dirty="0"/>
              <a:t>Ⅵ</a:t>
            </a:r>
            <a:r>
              <a:rPr lang="ja-JP" altLang="en-US"/>
              <a:t>視野検査を参照</a:t>
            </a:r>
            <a:r>
              <a:rPr lang="en-US" altLang="ja-JP" dirty="0"/>
              <a:t>)</a:t>
            </a:r>
            <a:r>
              <a:rPr lang="ja-JP" altLang="en-US"/>
              <a:t>．トレンド解析では進行の有無の判定だけでなく，進行速度の判定が可能であり，視機能経過の予測，治療効果の評価のために有用である．視野障害の</a:t>
            </a:r>
            <a:r>
              <a:rPr lang="en-US" dirty="0"/>
              <a:t>QOL </a:t>
            </a:r>
            <a:r>
              <a:rPr lang="ja-JP" altLang="en-US"/>
              <a:t>への影響には，視野の領域による差があることが知られており</a:t>
            </a:r>
            <a:r>
              <a:rPr lang="en-US" altLang="ja-JP" dirty="0"/>
              <a:t>2)</a:t>
            </a:r>
            <a:r>
              <a:rPr lang="ja-JP" altLang="en-US"/>
              <a:t>，全体とともに局所の進行についても評価することが必要である</a:t>
            </a:r>
            <a:r>
              <a:rPr lang="en-US" altLang="ja-JP" dirty="0"/>
              <a:t>(2</a:t>
            </a:r>
            <a:r>
              <a:rPr lang="en-US" dirty="0"/>
              <a:t>B)． </a:t>
            </a:r>
          </a:p>
          <a:p>
            <a:r>
              <a:rPr lang="ja-JP" altLang="en-US"/>
              <a:t>緑内障による視機能障害がすでに進行した症例における進行判定は，眼底所見，視野所見のいずれによっても 限界がある</a:t>
            </a:r>
            <a:r>
              <a:rPr lang="en-US" altLang="ja-JP" dirty="0"/>
              <a:t>18) </a:t>
            </a:r>
            <a:r>
              <a:rPr lang="ja-JP" altLang="en-US"/>
              <a:t>．</a:t>
            </a:r>
            <a:endParaRPr lang="en-US" altLang="ja-JP" dirty="0"/>
          </a:p>
          <a:p>
            <a:r>
              <a:rPr lang="ja-JP" altLang="en-US"/>
              <a:t>静的視野検査を用いる場合には，中心</a:t>
            </a:r>
            <a:r>
              <a:rPr lang="en-US" altLang="ja-JP" dirty="0"/>
              <a:t>10 </a:t>
            </a:r>
            <a:r>
              <a:rPr lang="ja-JP" altLang="en-US"/>
              <a:t>度内視野や指標サイズを大きくして測定する，動的視野検査などを用いて耳側残存視野を評価するなど，症例ごとに適した検査方法で経過観察することが望ましい</a:t>
            </a:r>
            <a:r>
              <a:rPr lang="en-US" altLang="ja-JP" dirty="0"/>
              <a:t>(2</a:t>
            </a:r>
            <a:r>
              <a:rPr lang="en-US" dirty="0"/>
              <a:t>B)．</a:t>
            </a:r>
          </a:p>
        </p:txBody>
      </p:sp>
    </p:spTree>
    <p:extLst>
      <p:ext uri="{BB962C8B-B14F-4D97-AF65-F5344CB8AC3E}">
        <p14:creationId xmlns:p14="http://schemas.microsoft.com/office/powerpoint/2010/main" val="315471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454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テキスト ボックス 2"/>
          <p:cNvSpPr txBox="1">
            <a:spLocks noChangeArrowheads="1"/>
          </p:cNvSpPr>
          <p:nvPr/>
        </p:nvSpPr>
        <p:spPr bwMode="auto">
          <a:xfrm>
            <a:off x="1249363" y="188913"/>
            <a:ext cx="67071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乳頭周囲 </a:t>
            </a:r>
            <a:r>
              <a:rPr lang="en-US" altLang="ja-JP" sz="3200" dirty="0">
                <a:solidFill>
                  <a:srgbClr val="000000"/>
                </a:solidFill>
              </a:rPr>
              <a:t>RNFL </a:t>
            </a:r>
            <a:r>
              <a:rPr lang="ja-JP" altLang="en-US" sz="3200" dirty="0">
                <a:solidFill>
                  <a:srgbClr val="000000"/>
                </a:solidFill>
              </a:rPr>
              <a:t>厚と視野障害の関係</a:t>
            </a:r>
          </a:p>
        </p:txBody>
      </p:sp>
      <p:sp>
        <p:nvSpPr>
          <p:cNvPr id="126979" name="テキスト ボックス 5"/>
          <p:cNvSpPr txBox="1">
            <a:spLocks noChangeArrowheads="1"/>
          </p:cNvSpPr>
          <p:nvPr/>
        </p:nvSpPr>
        <p:spPr bwMode="auto">
          <a:xfrm>
            <a:off x="6084888" y="993775"/>
            <a:ext cx="29797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i="1">
                <a:solidFill>
                  <a:srgbClr val="000000"/>
                </a:solidFill>
              </a:rPr>
              <a:t>Hood DC</a:t>
            </a:r>
            <a:r>
              <a:rPr lang="ja-JP" altLang="en-US" i="1">
                <a:solidFill>
                  <a:srgbClr val="000000"/>
                </a:solidFill>
              </a:rPr>
              <a:t>　</a:t>
            </a:r>
            <a:r>
              <a:rPr lang="en-US" altLang="ja-JP" i="1">
                <a:solidFill>
                  <a:srgbClr val="000000"/>
                </a:solidFill>
              </a:rPr>
              <a:t>et al. IOVS 2009</a:t>
            </a:r>
            <a:endParaRPr lang="ja-JP" altLang="en-US" i="1">
              <a:solidFill>
                <a:srgbClr val="000000"/>
              </a:solidFill>
            </a:endParaRPr>
          </a:p>
        </p:txBody>
      </p:sp>
      <p:sp>
        <p:nvSpPr>
          <p:cNvPr id="8" name="テキスト ボックス 7"/>
          <p:cNvSpPr txBox="1">
            <a:spLocks noChangeArrowheads="1"/>
          </p:cNvSpPr>
          <p:nvPr/>
        </p:nvSpPr>
        <p:spPr bwMode="auto">
          <a:xfrm>
            <a:off x="1287463" y="6011863"/>
            <a:ext cx="6764337" cy="585787"/>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FFFF00"/>
                </a:solidFill>
              </a:rPr>
              <a:t>　早期診断における有用性が示された</a:t>
            </a:r>
          </a:p>
        </p:txBody>
      </p:sp>
      <p:grpSp>
        <p:nvGrpSpPr>
          <p:cNvPr id="126981" name="グループ化 15"/>
          <p:cNvGrpSpPr>
            <a:grpSpLocks/>
          </p:cNvGrpSpPr>
          <p:nvPr/>
        </p:nvGrpSpPr>
        <p:grpSpPr bwMode="auto">
          <a:xfrm>
            <a:off x="444500" y="2112963"/>
            <a:ext cx="3175000" cy="3167062"/>
            <a:chOff x="500030" y="1214422"/>
            <a:chExt cx="3786214" cy="3357586"/>
          </a:xfrm>
        </p:grpSpPr>
        <p:sp>
          <p:nvSpPr>
            <p:cNvPr id="15" name="角丸四角形 14"/>
            <p:cNvSpPr/>
            <p:nvPr/>
          </p:nvSpPr>
          <p:spPr>
            <a:xfrm>
              <a:off x="500030" y="1214422"/>
              <a:ext cx="3786214" cy="3357586"/>
            </a:xfrm>
            <a:prstGeom prst="roundRect">
              <a:avLst>
                <a:gd name="adj" fmla="val 912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6" name="Picture 6" descr="http://www.iovs.org/content/vol48/issue8/images/large/z7g007078303000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06" y="1405911"/>
              <a:ext cx="3520991" cy="302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グループ化 39"/>
          <p:cNvGrpSpPr>
            <a:grpSpLocks/>
          </p:cNvGrpSpPr>
          <p:nvPr/>
        </p:nvGrpSpPr>
        <p:grpSpPr bwMode="auto">
          <a:xfrm>
            <a:off x="3873500" y="1422400"/>
            <a:ext cx="4826000" cy="4429125"/>
            <a:chOff x="4357682" y="1357298"/>
            <a:chExt cx="5429288" cy="4429156"/>
          </a:xfrm>
        </p:grpSpPr>
        <p:sp>
          <p:nvSpPr>
            <p:cNvPr id="26" name="角丸四角形 25"/>
            <p:cNvSpPr/>
            <p:nvPr/>
          </p:nvSpPr>
          <p:spPr>
            <a:xfrm>
              <a:off x="4357682" y="1357298"/>
              <a:ext cx="5429288" cy="4429156"/>
            </a:xfrm>
            <a:prstGeom prst="roundRect">
              <a:avLst>
                <a:gd name="adj" fmla="val 34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4" name="Picture 3" descr="D:\Users\Mizoue\Desktop\z7g007099883000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6" y="1530758"/>
              <a:ext cx="4929222" cy="4112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下矢印 8"/>
          <p:cNvSpPr/>
          <p:nvPr/>
        </p:nvSpPr>
        <p:spPr>
          <a:xfrm rot="1887524">
            <a:off x="8137525" y="3286125"/>
            <a:ext cx="430213" cy="70485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0" name="下矢印 9"/>
          <p:cNvSpPr/>
          <p:nvPr/>
        </p:nvSpPr>
        <p:spPr>
          <a:xfrm rot="5400000">
            <a:off x="6298406" y="4426744"/>
            <a:ext cx="484188" cy="76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51" name="グループ化 50"/>
          <p:cNvGrpSpPr>
            <a:grpSpLocks/>
          </p:cNvGrpSpPr>
          <p:nvPr/>
        </p:nvGrpSpPr>
        <p:grpSpPr bwMode="auto">
          <a:xfrm>
            <a:off x="4254500" y="2493963"/>
            <a:ext cx="698500" cy="1714500"/>
            <a:chOff x="4786310" y="2214554"/>
            <a:chExt cx="785818" cy="1714512"/>
          </a:xfrm>
        </p:grpSpPr>
        <p:sp>
          <p:nvSpPr>
            <p:cNvPr id="13" name="円/楕円 12"/>
            <p:cNvSpPr/>
            <p:nvPr/>
          </p:nvSpPr>
          <p:spPr>
            <a:xfrm>
              <a:off x="4786310" y="2214554"/>
              <a:ext cx="785818" cy="3571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p:nvPr/>
          </p:nvSpPr>
          <p:spPr>
            <a:xfrm>
              <a:off x="4786310" y="3571875"/>
              <a:ext cx="785818" cy="3571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cxnSp>
        <p:nvCxnSpPr>
          <p:cNvPr id="20" name="直線矢印コネクタ 19"/>
          <p:cNvCxnSpPr/>
          <p:nvPr/>
        </p:nvCxnSpPr>
        <p:spPr>
          <a:xfrm>
            <a:off x="1778000" y="3494088"/>
            <a:ext cx="889000" cy="7143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651000" y="2994025"/>
            <a:ext cx="635000" cy="2143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429500" y="1422400"/>
            <a:ext cx="571500" cy="3714750"/>
          </a:xfrm>
          <a:prstGeom prst="rect">
            <a:avLst/>
          </a:prstGeom>
          <a:solidFill>
            <a:srgbClr val="FF0000">
              <a:alpha val="12157"/>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33" name="直線矢印コネクタ 32"/>
          <p:cNvCxnSpPr/>
          <p:nvPr/>
        </p:nvCxnSpPr>
        <p:spPr>
          <a:xfrm flipV="1">
            <a:off x="3175000" y="3636963"/>
            <a:ext cx="762000" cy="7858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2830513" y="4624388"/>
            <a:ext cx="285750"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77530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1000"/>
                                        <p:tgtEl>
                                          <p:spTgt spid="21"/>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2000"/>
                                        <p:tgtEl>
                                          <p:spTgt spid="5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738" y="1556792"/>
            <a:ext cx="6654524" cy="4569440"/>
          </a:xfrm>
          <a:prstGeom prst="rect">
            <a:avLst/>
          </a:prstGeom>
        </p:spPr>
      </p:pic>
      <p:sp>
        <p:nvSpPr>
          <p:cNvPr id="6" name="テキスト ボックス 2"/>
          <p:cNvSpPr txBox="1">
            <a:spLocks noChangeArrowheads="1"/>
          </p:cNvSpPr>
          <p:nvPr/>
        </p:nvSpPr>
        <p:spPr bwMode="auto">
          <a:xfrm>
            <a:off x="1249363" y="188913"/>
            <a:ext cx="67071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乳頭周囲 </a:t>
            </a:r>
            <a:r>
              <a:rPr lang="en-US" altLang="ja-JP" sz="3200" dirty="0">
                <a:solidFill>
                  <a:srgbClr val="000000"/>
                </a:solidFill>
              </a:rPr>
              <a:t>RNFL </a:t>
            </a:r>
            <a:r>
              <a:rPr lang="ja-JP" altLang="en-US" sz="3200" dirty="0">
                <a:solidFill>
                  <a:srgbClr val="000000"/>
                </a:solidFill>
              </a:rPr>
              <a:t>厚と視野障害の関係</a:t>
            </a:r>
          </a:p>
        </p:txBody>
      </p:sp>
      <p:grpSp>
        <p:nvGrpSpPr>
          <p:cNvPr id="11" name="Group 10"/>
          <p:cNvGrpSpPr/>
          <p:nvPr/>
        </p:nvGrpSpPr>
        <p:grpSpPr>
          <a:xfrm>
            <a:off x="4860032" y="908720"/>
            <a:ext cx="1181659" cy="5472608"/>
            <a:chOff x="4860032" y="908720"/>
            <a:chExt cx="1181659" cy="5472608"/>
          </a:xfrm>
        </p:grpSpPr>
        <p:sp>
          <p:nvSpPr>
            <p:cNvPr id="5" name="Rounded Rectangle 4"/>
            <p:cNvSpPr/>
            <p:nvPr/>
          </p:nvSpPr>
          <p:spPr>
            <a:xfrm>
              <a:off x="4932040" y="1412776"/>
              <a:ext cx="936104" cy="496855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60032" y="908720"/>
              <a:ext cx="1181659"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000" dirty="0"/>
                <a:t>HFA 診断</a:t>
              </a:r>
            </a:p>
          </p:txBody>
        </p:sp>
      </p:grpSp>
      <p:grpSp>
        <p:nvGrpSpPr>
          <p:cNvPr id="10" name="Group 9"/>
          <p:cNvGrpSpPr/>
          <p:nvPr/>
        </p:nvGrpSpPr>
        <p:grpSpPr>
          <a:xfrm>
            <a:off x="1115616" y="908720"/>
            <a:ext cx="1129185" cy="3024336"/>
            <a:chOff x="1115616" y="908720"/>
            <a:chExt cx="1129185" cy="3024336"/>
          </a:xfrm>
        </p:grpSpPr>
        <p:sp>
          <p:nvSpPr>
            <p:cNvPr id="8" name="Rounded Rectangle 7"/>
            <p:cNvSpPr/>
            <p:nvPr/>
          </p:nvSpPr>
          <p:spPr>
            <a:xfrm>
              <a:off x="1187624" y="1484784"/>
              <a:ext cx="936104" cy="2448272"/>
            </a:xfrm>
            <a:prstGeom prst="round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115616" y="908720"/>
              <a:ext cx="1129185"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ja-JP" sz="2000" dirty="0"/>
                <a:t>OCT</a:t>
              </a:r>
              <a:r>
                <a:rPr lang="ja-JP" altLang="en-US" sz="2000" dirty="0"/>
                <a:t>検出</a:t>
              </a:r>
              <a:endParaRPr lang="en-US" sz="2000" dirty="0"/>
            </a:p>
          </p:txBody>
        </p:sp>
      </p:grpSp>
      <p:sp>
        <p:nvSpPr>
          <p:cNvPr id="12" name="TextBox 11"/>
          <p:cNvSpPr txBox="1"/>
          <p:nvPr/>
        </p:nvSpPr>
        <p:spPr>
          <a:xfrm>
            <a:off x="4572000" y="6453336"/>
            <a:ext cx="4536504" cy="369332"/>
          </a:xfrm>
          <a:prstGeom prst="rect">
            <a:avLst/>
          </a:prstGeom>
          <a:noFill/>
        </p:spPr>
        <p:txBody>
          <a:bodyPr wrap="square" rtlCol="0">
            <a:spAutoFit/>
          </a:bodyPr>
          <a:lstStyle/>
          <a:p>
            <a:r>
              <a:rPr lang="en-US" dirty="0"/>
              <a:t>Tammy MK, et al. Ophthalmology, 2015</a:t>
            </a:r>
          </a:p>
        </p:txBody>
      </p:sp>
    </p:spTree>
    <p:extLst>
      <p:ext uri="{BB962C8B-B14F-4D97-AF65-F5344CB8AC3E}">
        <p14:creationId xmlns:p14="http://schemas.microsoft.com/office/powerpoint/2010/main" val="80914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0" y="6453336"/>
            <a:ext cx="4536504" cy="369332"/>
          </a:xfrm>
          <a:prstGeom prst="rect">
            <a:avLst/>
          </a:prstGeom>
          <a:noFill/>
        </p:spPr>
        <p:txBody>
          <a:bodyPr wrap="square" rtlCol="0">
            <a:spAutoFit/>
          </a:bodyPr>
          <a:lstStyle/>
          <a:p>
            <a:r>
              <a:rPr lang="en-US" dirty="0"/>
              <a:t>Tammy MK, et al. Ophthalmology, 2015</a:t>
            </a:r>
          </a:p>
        </p:txBody>
      </p:sp>
      <p:pic>
        <p:nvPicPr>
          <p:cNvPr id="7" name="Picture 6" descr="Screen Shot 2016-02-11 at 12.54.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882" y="1772816"/>
            <a:ext cx="6966237" cy="4149954"/>
          </a:xfrm>
          <a:prstGeom prst="rect">
            <a:avLst/>
          </a:prstGeom>
        </p:spPr>
      </p:pic>
      <p:pic>
        <p:nvPicPr>
          <p:cNvPr id="9" name="Picture 8" descr="Screen Shot 2016-02-11 at 12.55.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8960"/>
            <a:ext cx="9144000" cy="2066266"/>
          </a:xfrm>
          <a:prstGeom prst="rect">
            <a:avLst/>
          </a:prstGeom>
        </p:spPr>
      </p:pic>
      <p:sp>
        <p:nvSpPr>
          <p:cNvPr id="10" name="テキスト ボックス 2"/>
          <p:cNvSpPr txBox="1">
            <a:spLocks noGrp="1" noChangeArrowheads="1"/>
          </p:cNvSpPr>
          <p:nvPr>
            <p:ph type="title"/>
          </p:nvPr>
        </p:nvSpPr>
        <p:spPr bwMode="auto">
          <a:xfrm>
            <a:off x="974719" y="307529"/>
            <a:ext cx="7194597"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何年さかのぼって緑内障診断できるか？</a:t>
            </a:r>
            <a:br>
              <a:rPr lang="en-US" altLang="ja-JP" sz="3200" dirty="0">
                <a:solidFill>
                  <a:srgbClr val="000000"/>
                </a:solidFill>
              </a:rPr>
            </a:br>
            <a:r>
              <a:rPr lang="en-US" altLang="ja-JP" sz="3200" dirty="0">
                <a:solidFill>
                  <a:srgbClr val="000000"/>
                </a:solidFill>
              </a:rPr>
              <a:t> OCT</a:t>
            </a:r>
            <a:r>
              <a:rPr lang="ja-JP" altLang="en-US" sz="3200" dirty="0">
                <a:solidFill>
                  <a:srgbClr val="000000"/>
                </a:solidFill>
              </a:rPr>
              <a:t>乳頭部解析</a:t>
            </a:r>
          </a:p>
        </p:txBody>
      </p:sp>
    </p:spTree>
    <p:extLst>
      <p:ext uri="{BB962C8B-B14F-4D97-AF65-F5344CB8AC3E}">
        <p14:creationId xmlns:p14="http://schemas.microsoft.com/office/powerpoint/2010/main" val="154340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p:nvPr/>
        </p:nvSpPr>
        <p:spPr>
          <a:xfrm>
            <a:off x="623718" y="1517114"/>
            <a:ext cx="8074744"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800"/>
              <a:buFont typeface="Quattrocento Sans"/>
              <a:buNone/>
            </a:pPr>
            <a:endParaRPr sz="3200" b="0" i="0" u="none" strike="noStrike" cap="none">
              <a:solidFill>
                <a:schemeClr val="dk1"/>
              </a:solidFill>
              <a:latin typeface="Cambria"/>
              <a:ea typeface="Cambria"/>
              <a:cs typeface="Cambria"/>
              <a:sym typeface="Cambria"/>
            </a:endParaRPr>
          </a:p>
        </p:txBody>
      </p:sp>
      <p:sp>
        <p:nvSpPr>
          <p:cNvPr id="89" name="Google Shape;89;p13"/>
          <p:cNvSpPr txBox="1">
            <a:spLocks noGrp="1"/>
          </p:cNvSpPr>
          <p:nvPr>
            <p:ph type="title"/>
          </p:nvPr>
        </p:nvSpPr>
        <p:spPr>
          <a:xfrm>
            <a:off x="683272" y="378780"/>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緑内障: </a:t>
            </a:r>
            <a:r>
              <a:rPr lang="ja-JP" sz="4000" b="0" i="0" u="none" strike="noStrike" cap="none">
                <a:solidFill>
                  <a:srgbClr val="FF0000"/>
                </a:solidFill>
                <a:latin typeface="Cambria"/>
                <a:ea typeface="Cambria"/>
                <a:cs typeface="Cambria"/>
                <a:sym typeface="Cambria"/>
              </a:rPr>
              <a:t>網膜神経節細胞</a:t>
            </a:r>
            <a:r>
              <a:rPr lang="ja-JP" sz="4000" b="0" i="0" u="none" strike="noStrike" cap="none">
                <a:solidFill>
                  <a:schemeClr val="dk1"/>
                </a:solidFill>
                <a:latin typeface="Cambria"/>
                <a:ea typeface="Cambria"/>
                <a:cs typeface="Cambria"/>
                <a:sym typeface="Cambria"/>
              </a:rPr>
              <a:t>の障害</a:t>
            </a:r>
            <a:endParaRPr sz="4400" b="0" i="0" u="none" strike="noStrike" cap="none">
              <a:solidFill>
                <a:schemeClr val="dk1"/>
              </a:solidFill>
              <a:latin typeface="Calibri"/>
              <a:ea typeface="Calibri"/>
              <a:cs typeface="Calibri"/>
              <a:sym typeface="Calibri"/>
            </a:endParaRPr>
          </a:p>
        </p:txBody>
      </p:sp>
      <p:sp>
        <p:nvSpPr>
          <p:cNvPr id="90" name="Google Shape;90;p13"/>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Calibri"/>
              <a:buNone/>
            </a:pPr>
            <a:r>
              <a:rPr lang="ja-JP" sz="1800" b="0" i="0" u="none" strike="noStrike" cap="none">
                <a:solidFill>
                  <a:schemeClr val="dk1"/>
                </a:solidFill>
                <a:latin typeface="Calibri"/>
                <a:ea typeface="Calibri"/>
                <a:cs typeface="Calibri"/>
                <a:sym typeface="Calibri"/>
              </a:rPr>
              <a:t> </a:t>
            </a:r>
            <a:endParaRPr/>
          </a:p>
        </p:txBody>
      </p:sp>
      <p:pic>
        <p:nvPicPr>
          <p:cNvPr id="91" name="Google Shape;91;p13" descr="moumaku-1.jpg"/>
          <p:cNvPicPr preferRelativeResize="0"/>
          <p:nvPr/>
        </p:nvPicPr>
        <p:blipFill rotWithShape="1">
          <a:blip r:embed="rId3">
            <a:alphaModFix/>
          </a:blip>
          <a:srcRect/>
          <a:stretch/>
        </p:blipFill>
        <p:spPr>
          <a:xfrm>
            <a:off x="423316" y="1359014"/>
            <a:ext cx="7440319" cy="5279069"/>
          </a:xfrm>
          <a:prstGeom prst="rect">
            <a:avLst/>
          </a:prstGeom>
          <a:noFill/>
          <a:ln>
            <a:noFill/>
          </a:ln>
        </p:spPr>
      </p:pic>
      <p:sp>
        <p:nvSpPr>
          <p:cNvPr id="92" name="Google Shape;92;p13"/>
          <p:cNvSpPr/>
          <p:nvPr/>
        </p:nvSpPr>
        <p:spPr>
          <a:xfrm>
            <a:off x="3495782" y="1597581"/>
            <a:ext cx="3195365" cy="901200"/>
          </a:xfrm>
          <a:prstGeom prst="ellipse">
            <a:avLst/>
          </a:prstGeom>
          <a:noFill/>
          <a:ln w="5715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 name="Google Shape;93;p13"/>
          <p:cNvSpPr txBox="1"/>
          <p:nvPr/>
        </p:nvSpPr>
        <p:spPr>
          <a:xfrm>
            <a:off x="6573191" y="6550223"/>
            <a:ext cx="258850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大阪医療センターHPより</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58850" y="333375"/>
            <a:ext cx="7429500" cy="730250"/>
          </a:xfrm>
        </p:spPr>
        <p:txBody>
          <a:bodyPr>
            <a:normAutofit fontScale="90000"/>
          </a:bodyPr>
          <a:lstStyle/>
          <a:p>
            <a:pPr>
              <a:defRPr/>
            </a:pPr>
            <a:r>
              <a:rPr lang="ja-JP" altLang="en-US" sz="4000" dirty="0">
                <a:latin typeface="+mn-ea"/>
                <a:ea typeface="+mn-ea"/>
              </a:rPr>
              <a:t>黄斑部と視野障害との関係</a:t>
            </a:r>
            <a:br>
              <a:rPr lang="en-US" altLang="ja-JP" sz="4000" dirty="0">
                <a:latin typeface="+mn-ea"/>
                <a:ea typeface="+mn-ea"/>
              </a:rPr>
            </a:br>
            <a:r>
              <a:rPr lang="en-US" altLang="ja-JP" sz="4000" dirty="0">
                <a:latin typeface="+mn-ea"/>
                <a:ea typeface="+mn-ea"/>
              </a:rPr>
              <a:t>GCC-HFA10-2</a:t>
            </a:r>
          </a:p>
        </p:txBody>
      </p:sp>
      <p:pic>
        <p:nvPicPr>
          <p:cNvPr id="128003" name="Picture 5"/>
          <p:cNvPicPr>
            <a:picLocks noChangeAspect="1" noChangeArrowheads="1"/>
          </p:cNvPicPr>
          <p:nvPr/>
        </p:nvPicPr>
        <p:blipFill>
          <a:blip r:embed="rId2">
            <a:extLst>
              <a:ext uri="{28A0092B-C50C-407E-A947-70E740481C1C}">
                <a14:useLocalDpi xmlns:a14="http://schemas.microsoft.com/office/drawing/2010/main" val="0"/>
              </a:ext>
            </a:extLst>
          </a:blip>
          <a:srcRect l="2885" t="3122" r="3990" b="3220"/>
          <a:stretch>
            <a:fillRect/>
          </a:stretch>
        </p:blipFill>
        <p:spPr bwMode="auto">
          <a:xfrm>
            <a:off x="1354138" y="1403350"/>
            <a:ext cx="6172200" cy="373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8004" name="Line 6"/>
          <p:cNvSpPr>
            <a:spLocks noChangeShapeType="1"/>
          </p:cNvSpPr>
          <p:nvPr/>
        </p:nvSpPr>
        <p:spPr bwMode="auto">
          <a:xfrm flipV="1">
            <a:off x="1658938" y="3095625"/>
            <a:ext cx="4699000" cy="889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05" name="Line 7"/>
          <p:cNvSpPr>
            <a:spLocks noChangeShapeType="1"/>
          </p:cNvSpPr>
          <p:nvPr/>
        </p:nvSpPr>
        <p:spPr bwMode="auto">
          <a:xfrm flipV="1">
            <a:off x="5849938" y="2092325"/>
            <a:ext cx="609600" cy="12192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06" name="AutoShape 8"/>
          <p:cNvSpPr>
            <a:spLocks/>
          </p:cNvSpPr>
          <p:nvPr/>
        </p:nvSpPr>
        <p:spPr bwMode="auto">
          <a:xfrm>
            <a:off x="7373938" y="2270125"/>
            <a:ext cx="228600" cy="914400"/>
          </a:xfrm>
          <a:prstGeom prst="rightBrace">
            <a:avLst>
              <a:gd name="adj1" fmla="val 33333"/>
              <a:gd name="adj2" fmla="val 50000"/>
            </a:avLst>
          </a:prstGeom>
          <a:noFill/>
          <a:ln w="9525">
            <a:solidFill>
              <a:schemeClr val="accent2"/>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07" name="Line 9"/>
          <p:cNvSpPr>
            <a:spLocks noChangeShapeType="1"/>
          </p:cNvSpPr>
          <p:nvPr/>
        </p:nvSpPr>
        <p:spPr bwMode="auto">
          <a:xfrm>
            <a:off x="6484938" y="2270125"/>
            <a:ext cx="1143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08" name="Line 10"/>
          <p:cNvSpPr>
            <a:spLocks noChangeShapeType="1"/>
          </p:cNvSpPr>
          <p:nvPr/>
        </p:nvSpPr>
        <p:spPr bwMode="auto">
          <a:xfrm>
            <a:off x="6230938" y="3184525"/>
            <a:ext cx="14478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ja-JP" altLang="en-US"/>
          </a:p>
        </p:txBody>
      </p:sp>
      <p:sp>
        <p:nvSpPr>
          <p:cNvPr id="128009" name="Text Box 11"/>
          <p:cNvSpPr txBox="1">
            <a:spLocks noChangeArrowheads="1"/>
          </p:cNvSpPr>
          <p:nvPr/>
        </p:nvSpPr>
        <p:spPr bwMode="auto">
          <a:xfrm>
            <a:off x="7712075" y="2397125"/>
            <a:ext cx="1108075" cy="368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333399"/>
                </a:solidFill>
              </a:rPr>
              <a:t>構造変化</a:t>
            </a:r>
            <a:endParaRPr lang="en-US" altLang="ja-JP" b="1">
              <a:solidFill>
                <a:srgbClr val="333399"/>
              </a:solidFill>
            </a:endParaRPr>
          </a:p>
        </p:txBody>
      </p:sp>
      <p:sp>
        <p:nvSpPr>
          <p:cNvPr id="128010" name="Line 13"/>
          <p:cNvSpPr>
            <a:spLocks noChangeShapeType="1"/>
          </p:cNvSpPr>
          <p:nvPr/>
        </p:nvSpPr>
        <p:spPr bwMode="auto">
          <a:xfrm>
            <a:off x="6383338" y="2066925"/>
            <a:ext cx="0" cy="3200400"/>
          </a:xfrm>
          <a:prstGeom prst="line">
            <a:avLst/>
          </a:prstGeom>
          <a:noFill/>
          <a:ln w="9525">
            <a:solidFill>
              <a:srgbClr val="008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11" name="Text Box 15"/>
          <p:cNvSpPr txBox="1">
            <a:spLocks noChangeArrowheads="1"/>
          </p:cNvSpPr>
          <p:nvPr/>
        </p:nvSpPr>
        <p:spPr bwMode="auto">
          <a:xfrm>
            <a:off x="3463925" y="5432425"/>
            <a:ext cx="1108075" cy="368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008000"/>
                </a:solidFill>
              </a:rPr>
              <a:t>機能変化</a:t>
            </a:r>
            <a:endParaRPr lang="en-US" altLang="ja-JP" b="1">
              <a:solidFill>
                <a:srgbClr val="008000"/>
              </a:solidFill>
            </a:endParaRPr>
          </a:p>
        </p:txBody>
      </p:sp>
      <p:sp>
        <p:nvSpPr>
          <p:cNvPr id="128012" name="Line 16"/>
          <p:cNvSpPr>
            <a:spLocks noChangeShapeType="1"/>
          </p:cNvSpPr>
          <p:nvPr/>
        </p:nvSpPr>
        <p:spPr bwMode="auto">
          <a:xfrm>
            <a:off x="1735138" y="2625725"/>
            <a:ext cx="0" cy="2590800"/>
          </a:xfrm>
          <a:prstGeom prst="line">
            <a:avLst/>
          </a:prstGeom>
          <a:noFill/>
          <a:ln w="9525">
            <a:solidFill>
              <a:srgbClr val="008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13" name="Oval 17"/>
          <p:cNvSpPr>
            <a:spLocks noChangeArrowheads="1"/>
          </p:cNvSpPr>
          <p:nvPr/>
        </p:nvSpPr>
        <p:spPr bwMode="auto">
          <a:xfrm rot="1314825">
            <a:off x="5824538" y="1770063"/>
            <a:ext cx="635000" cy="1828800"/>
          </a:xfrm>
          <a:prstGeom prst="ellipse">
            <a:avLst/>
          </a:prstGeom>
          <a:noFill/>
          <a:ln w="19050" algn="ctr">
            <a:solidFill>
              <a:srgbClr val="D60093"/>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4" name="Text Box 19"/>
          <p:cNvSpPr txBox="1">
            <a:spLocks noChangeArrowheads="1"/>
          </p:cNvSpPr>
          <p:nvPr/>
        </p:nvSpPr>
        <p:spPr bwMode="auto">
          <a:xfrm rot="-5400000">
            <a:off x="192882" y="3163094"/>
            <a:ext cx="1836737" cy="3079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400">
                <a:solidFill>
                  <a:srgbClr val="000000"/>
                </a:solidFill>
              </a:rPr>
              <a:t>GCA-Thickness [um]</a:t>
            </a:r>
          </a:p>
        </p:txBody>
      </p:sp>
      <p:sp>
        <p:nvSpPr>
          <p:cNvPr id="128015" name="Text Box 20"/>
          <p:cNvSpPr txBox="1">
            <a:spLocks noChangeArrowheads="1"/>
          </p:cNvSpPr>
          <p:nvPr/>
        </p:nvSpPr>
        <p:spPr bwMode="auto">
          <a:xfrm>
            <a:off x="5584825" y="5219700"/>
            <a:ext cx="2055813" cy="338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1600">
                <a:solidFill>
                  <a:srgbClr val="000000"/>
                </a:solidFill>
                <a:latin typeface="ＭＳ Ｐゴシック" pitchFamily="50" charset="-128"/>
              </a:rPr>
              <a:t>中心部視野感度</a:t>
            </a:r>
            <a:r>
              <a:rPr lang="en-US" altLang="ja-JP" sz="1600">
                <a:solidFill>
                  <a:srgbClr val="000000"/>
                </a:solidFill>
                <a:latin typeface="ＭＳ Ｐゴシック" pitchFamily="50" charset="-128"/>
              </a:rPr>
              <a:t> [dB]</a:t>
            </a:r>
          </a:p>
        </p:txBody>
      </p:sp>
      <p:sp>
        <p:nvSpPr>
          <p:cNvPr id="128016" name="AutoShape 12"/>
          <p:cNvSpPr>
            <a:spLocks/>
          </p:cNvSpPr>
          <p:nvPr/>
        </p:nvSpPr>
        <p:spPr bwMode="auto">
          <a:xfrm rot="5400000">
            <a:off x="3875088" y="2886075"/>
            <a:ext cx="381000" cy="4635500"/>
          </a:xfrm>
          <a:prstGeom prst="rightBrace">
            <a:avLst>
              <a:gd name="adj1" fmla="val 101389"/>
              <a:gd name="adj2" fmla="val 50000"/>
            </a:avLst>
          </a:prstGeom>
          <a:noFill/>
          <a:ln w="9525">
            <a:solidFill>
              <a:srgbClr val="008000"/>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7" name="Line 21"/>
          <p:cNvSpPr>
            <a:spLocks noChangeShapeType="1"/>
          </p:cNvSpPr>
          <p:nvPr/>
        </p:nvSpPr>
        <p:spPr bwMode="auto">
          <a:xfrm>
            <a:off x="5849938" y="3360738"/>
            <a:ext cx="0" cy="685800"/>
          </a:xfrm>
          <a:prstGeom prst="line">
            <a:avLst/>
          </a:prstGeom>
          <a:noFill/>
          <a:ln w="9525">
            <a:solidFill>
              <a:srgbClr val="D60093"/>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18" name="Text Box 22"/>
          <p:cNvSpPr txBox="1">
            <a:spLocks noChangeArrowheads="1"/>
          </p:cNvSpPr>
          <p:nvPr/>
        </p:nvSpPr>
        <p:spPr bwMode="auto">
          <a:xfrm>
            <a:off x="5808663" y="3752850"/>
            <a:ext cx="59055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3dB</a:t>
            </a:r>
          </a:p>
        </p:txBody>
      </p:sp>
      <p:sp>
        <p:nvSpPr>
          <p:cNvPr id="128019" name="Text Box 23"/>
          <p:cNvSpPr txBox="1">
            <a:spLocks noChangeArrowheads="1"/>
          </p:cNvSpPr>
          <p:nvPr/>
        </p:nvSpPr>
        <p:spPr bwMode="auto">
          <a:xfrm>
            <a:off x="6459538" y="2551113"/>
            <a:ext cx="819150" cy="3667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30 </a:t>
            </a:r>
            <a:r>
              <a:rPr lang="el-GR" altLang="ja-JP">
                <a:solidFill>
                  <a:srgbClr val="D60093"/>
                </a:solidFill>
                <a:latin typeface="Arial Unicode MS" pitchFamily="50" charset="-128"/>
                <a:ea typeface="Arial Unicode MS" pitchFamily="50" charset="-128"/>
                <a:cs typeface="Arial Unicode MS" pitchFamily="50" charset="-128"/>
              </a:rPr>
              <a:t>μ</a:t>
            </a:r>
            <a:r>
              <a:rPr lang="en-US" altLang="ja-JP">
                <a:solidFill>
                  <a:srgbClr val="D60093"/>
                </a:solidFill>
                <a:latin typeface="Arial Unicode MS" pitchFamily="50" charset="-128"/>
                <a:ea typeface="Arial Unicode MS" pitchFamily="50" charset="-128"/>
                <a:cs typeface="Arial Unicode MS" pitchFamily="50" charset="-128"/>
              </a:rPr>
              <a:t>m</a:t>
            </a:r>
            <a:endParaRPr lang="el-GR" altLang="ja-JP">
              <a:solidFill>
                <a:srgbClr val="D60093"/>
              </a:solidFill>
              <a:latin typeface="Arial Unicode MS" pitchFamily="50" charset="-128"/>
              <a:ea typeface="Arial Unicode MS" pitchFamily="50" charset="-128"/>
              <a:cs typeface="Arial Unicode MS" pitchFamily="50" charset="-128"/>
            </a:endParaRPr>
          </a:p>
        </p:txBody>
      </p:sp>
      <p:sp>
        <p:nvSpPr>
          <p:cNvPr id="128020" name="Line 24"/>
          <p:cNvSpPr>
            <a:spLocks noChangeShapeType="1"/>
          </p:cNvSpPr>
          <p:nvPr/>
        </p:nvSpPr>
        <p:spPr bwMode="auto">
          <a:xfrm>
            <a:off x="6383338" y="3398838"/>
            <a:ext cx="0" cy="685800"/>
          </a:xfrm>
          <a:prstGeom prst="line">
            <a:avLst/>
          </a:prstGeom>
          <a:noFill/>
          <a:ln w="9525">
            <a:solidFill>
              <a:srgbClr val="D60093"/>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70677" name="テキスト ボックス 1"/>
          <p:cNvSpPr txBox="1">
            <a:spLocks noChangeArrowheads="1"/>
          </p:cNvSpPr>
          <p:nvPr/>
        </p:nvSpPr>
        <p:spPr bwMode="auto">
          <a:xfrm>
            <a:off x="468313" y="6084888"/>
            <a:ext cx="8216900" cy="58420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FFFF00"/>
                </a:solidFill>
              </a:rPr>
              <a:t>より中心部の視野障害を</a:t>
            </a:r>
            <a:r>
              <a:rPr lang="en-US" altLang="ja-JP" sz="3200">
                <a:solidFill>
                  <a:srgbClr val="FFFF00"/>
                </a:solidFill>
              </a:rPr>
              <a:t>GCA</a:t>
            </a:r>
            <a:r>
              <a:rPr lang="ja-JP" altLang="en-US" sz="3200">
                <a:solidFill>
                  <a:srgbClr val="FFFF00"/>
                </a:solidFill>
              </a:rPr>
              <a:t>は鋭敏に検出？</a:t>
            </a:r>
          </a:p>
        </p:txBody>
      </p:sp>
      <p:sp>
        <p:nvSpPr>
          <p:cNvPr id="128022" name="テキスト ボックス 1"/>
          <p:cNvSpPr txBox="1">
            <a:spLocks noChangeArrowheads="1"/>
          </p:cNvSpPr>
          <p:nvPr/>
        </p:nvSpPr>
        <p:spPr bwMode="auto">
          <a:xfrm>
            <a:off x="6707188" y="5580063"/>
            <a:ext cx="1681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solidFill>
                  <a:srgbClr val="000000"/>
                </a:solidFill>
              </a:rPr>
              <a:t>（</a:t>
            </a:r>
            <a:r>
              <a:rPr lang="en-US" altLang="ja-JP" dirty="0">
                <a:solidFill>
                  <a:srgbClr val="000000"/>
                </a:solidFill>
              </a:rPr>
              <a:t>JIKEI</a:t>
            </a:r>
            <a:r>
              <a:rPr lang="ja-JP" altLang="en-US" dirty="0">
                <a:solidFill>
                  <a:srgbClr val="000000"/>
                </a:solidFill>
              </a:rPr>
              <a:t>　</a:t>
            </a:r>
            <a:r>
              <a:rPr lang="en-US" altLang="ja-JP" dirty="0">
                <a:solidFill>
                  <a:srgbClr val="000000"/>
                </a:solidFill>
              </a:rPr>
              <a:t>DETA)</a:t>
            </a:r>
            <a:endParaRPr lang="ja-JP" altLang="en-US" dirty="0">
              <a:solidFill>
                <a:srgbClr val="000000"/>
              </a:solidFill>
            </a:endParaRPr>
          </a:p>
        </p:txBody>
      </p:sp>
    </p:spTree>
    <p:extLst>
      <p:ext uri="{BB962C8B-B14F-4D97-AF65-F5344CB8AC3E}">
        <p14:creationId xmlns:p14="http://schemas.microsoft.com/office/powerpoint/2010/main" val="4245351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77"/>
                                        </p:tgtEl>
                                        <p:attrNameLst>
                                          <p:attrName>style.visibility</p:attrName>
                                        </p:attrNameLst>
                                      </p:cBhvr>
                                      <p:to>
                                        <p:strVal val="visible"/>
                                      </p:to>
                                    </p:set>
                                    <p:animEffect transition="in" filter="fade">
                                      <p:cBhvr>
                                        <p:cTn id="7" dur="500"/>
                                        <p:tgtEl>
                                          <p:spTgt spid="70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4BDD-22B5-5546-8CD7-3DA48C3FB218}"/>
              </a:ext>
            </a:extLst>
          </p:cNvPr>
          <p:cNvSpPr>
            <a:spLocks noGrp="1"/>
          </p:cNvSpPr>
          <p:nvPr>
            <p:ph type="title"/>
          </p:nvPr>
        </p:nvSpPr>
        <p:spPr/>
        <p:txBody>
          <a:bodyPr/>
          <a:lstStyle/>
          <a:p>
            <a:r>
              <a:rPr lang="en-US" dirty="0"/>
              <a:t>Scale issue</a:t>
            </a:r>
          </a:p>
        </p:txBody>
      </p:sp>
    </p:spTree>
    <p:extLst>
      <p:ext uri="{BB962C8B-B14F-4D97-AF65-F5344CB8AC3E}">
        <p14:creationId xmlns:p14="http://schemas.microsoft.com/office/powerpoint/2010/main" val="108141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FE37-7DB6-654B-845C-D46CF0EB989D}"/>
              </a:ext>
            </a:extLst>
          </p:cNvPr>
          <p:cNvSpPr>
            <a:spLocks noGrp="1"/>
          </p:cNvSpPr>
          <p:nvPr>
            <p:ph type="title"/>
          </p:nvPr>
        </p:nvSpPr>
        <p:spPr/>
        <p:txBody>
          <a:bodyPr/>
          <a:lstStyle/>
          <a:p>
            <a:r>
              <a:rPr lang="en-US" dirty="0"/>
              <a:t>Scale issue</a:t>
            </a:r>
          </a:p>
        </p:txBody>
      </p:sp>
      <p:sp>
        <p:nvSpPr>
          <p:cNvPr id="3" name="Text Placeholder 2">
            <a:extLst>
              <a:ext uri="{FF2B5EF4-FFF2-40B4-BE49-F238E27FC236}">
                <a16:creationId xmlns:a16="http://schemas.microsoft.com/office/drawing/2014/main" id="{39789951-449E-E24E-8606-37441A9DD4B8}"/>
              </a:ext>
            </a:extLst>
          </p:cNvPr>
          <p:cNvSpPr>
            <a:spLocks noGrp="1"/>
          </p:cNvSpPr>
          <p:nvPr>
            <p:ph type="body" idx="1"/>
          </p:nvPr>
        </p:nvSpPr>
        <p:spPr/>
        <p:txBody>
          <a:bodyPr/>
          <a:lstStyle/>
          <a:p>
            <a:r>
              <a:rPr lang="en-US" dirty="0"/>
              <a:t>OCT measurement provides the thickness of retinal layers in [um] and volume in [mm2].</a:t>
            </a:r>
          </a:p>
          <a:p>
            <a:r>
              <a:rPr lang="en-US" dirty="0"/>
              <a:t>SAP provides the light sensitivities of retina in [decibel dB] (in logarithmic)   </a:t>
            </a:r>
          </a:p>
        </p:txBody>
      </p:sp>
    </p:spTree>
    <p:extLst>
      <p:ext uri="{BB962C8B-B14F-4D97-AF65-F5344CB8AC3E}">
        <p14:creationId xmlns:p14="http://schemas.microsoft.com/office/powerpoint/2010/main" val="164029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6A5E-3797-9949-A964-C5FE0EE31A42}"/>
              </a:ext>
            </a:extLst>
          </p:cNvPr>
          <p:cNvSpPr>
            <a:spLocks noGrp="1"/>
          </p:cNvSpPr>
          <p:nvPr>
            <p:ph type="title"/>
          </p:nvPr>
        </p:nvSpPr>
        <p:spPr/>
        <p:txBody>
          <a:bodyPr/>
          <a:lstStyle/>
          <a:p>
            <a:r>
              <a:rPr lang="en-US" dirty="0"/>
              <a:t>dB units and linear (1/L)</a:t>
            </a:r>
          </a:p>
        </p:txBody>
      </p:sp>
      <p:sp>
        <p:nvSpPr>
          <p:cNvPr id="3" name="Text Placeholder 2">
            <a:extLst>
              <a:ext uri="{FF2B5EF4-FFF2-40B4-BE49-F238E27FC236}">
                <a16:creationId xmlns:a16="http://schemas.microsoft.com/office/drawing/2014/main" id="{2DA406EF-B662-5849-A527-BCF85D074E5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6C829A3-35FE-FE49-A526-BCEBBDF70909}"/>
              </a:ext>
            </a:extLst>
          </p:cNvPr>
          <p:cNvPicPr>
            <a:picLocks noChangeAspect="1"/>
          </p:cNvPicPr>
          <p:nvPr/>
        </p:nvPicPr>
        <p:blipFill>
          <a:blip r:embed="rId2"/>
          <a:stretch>
            <a:fillRect/>
          </a:stretch>
        </p:blipFill>
        <p:spPr>
          <a:xfrm>
            <a:off x="1599877" y="1825625"/>
            <a:ext cx="5871221" cy="4690924"/>
          </a:xfrm>
          <a:prstGeom prst="rect">
            <a:avLst/>
          </a:prstGeom>
        </p:spPr>
      </p:pic>
      <p:sp>
        <p:nvSpPr>
          <p:cNvPr id="6" name="TextBox 5">
            <a:extLst>
              <a:ext uri="{FF2B5EF4-FFF2-40B4-BE49-F238E27FC236}">
                <a16:creationId xmlns:a16="http://schemas.microsoft.com/office/drawing/2014/main" id="{6A933DBF-222E-A248-A64E-10D58B5AD3D4}"/>
              </a:ext>
            </a:extLst>
          </p:cNvPr>
          <p:cNvSpPr txBox="1"/>
          <p:nvPr/>
        </p:nvSpPr>
        <p:spPr>
          <a:xfrm>
            <a:off x="4988695" y="6549335"/>
            <a:ext cx="4155305" cy="307777"/>
          </a:xfrm>
          <a:prstGeom prst="rect">
            <a:avLst/>
          </a:prstGeom>
          <a:noFill/>
        </p:spPr>
        <p:txBody>
          <a:bodyPr wrap="none" rtlCol="0">
            <a:spAutoFit/>
          </a:bodyPr>
          <a:lstStyle/>
          <a:p>
            <a:r>
              <a:rPr lang="en-US" dirty="0"/>
              <a:t>Malik R, et al.  </a:t>
            </a:r>
            <a:r>
              <a:rPr lang="en-US" dirty="0" err="1"/>
              <a:t>Clin</a:t>
            </a:r>
            <a:r>
              <a:rPr lang="en-US" dirty="0"/>
              <a:t> Experiment Ophthalmol 2012.</a:t>
            </a:r>
          </a:p>
        </p:txBody>
      </p:sp>
    </p:spTree>
    <p:extLst>
      <p:ext uri="{BB962C8B-B14F-4D97-AF65-F5344CB8AC3E}">
        <p14:creationId xmlns:p14="http://schemas.microsoft.com/office/powerpoint/2010/main" val="3833375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1B05-D86B-6244-8405-147B6B122B66}"/>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BC6294A2-5A6F-CC4B-8F60-EB6A1D1D21EC}"/>
              </a:ext>
            </a:extLst>
          </p:cNvPr>
          <p:cNvPicPr>
            <a:picLocks noChangeAspect="1"/>
          </p:cNvPicPr>
          <p:nvPr/>
        </p:nvPicPr>
        <p:blipFill>
          <a:blip r:embed="rId2"/>
          <a:stretch>
            <a:fillRect/>
          </a:stretch>
        </p:blipFill>
        <p:spPr>
          <a:xfrm>
            <a:off x="1708150" y="1714256"/>
            <a:ext cx="5727700" cy="4988968"/>
          </a:xfrm>
          <a:prstGeom prst="rect">
            <a:avLst/>
          </a:prstGeom>
        </p:spPr>
      </p:pic>
      <p:sp>
        <p:nvSpPr>
          <p:cNvPr id="9" name="TextBox 8">
            <a:extLst>
              <a:ext uri="{FF2B5EF4-FFF2-40B4-BE49-F238E27FC236}">
                <a16:creationId xmlns:a16="http://schemas.microsoft.com/office/drawing/2014/main" id="{40038EEE-E529-C94C-BEEE-2EF97BF04EB1}"/>
              </a:ext>
            </a:extLst>
          </p:cNvPr>
          <p:cNvSpPr txBox="1"/>
          <p:nvPr/>
        </p:nvSpPr>
        <p:spPr>
          <a:xfrm>
            <a:off x="4988695" y="6549335"/>
            <a:ext cx="4155305" cy="307777"/>
          </a:xfrm>
          <a:prstGeom prst="rect">
            <a:avLst/>
          </a:prstGeom>
          <a:noFill/>
        </p:spPr>
        <p:txBody>
          <a:bodyPr wrap="none" rtlCol="0">
            <a:spAutoFit/>
          </a:bodyPr>
          <a:lstStyle/>
          <a:p>
            <a:r>
              <a:rPr lang="en-US" dirty="0"/>
              <a:t>Malik R, et al.  </a:t>
            </a:r>
            <a:r>
              <a:rPr lang="en-US" dirty="0" err="1"/>
              <a:t>Clin</a:t>
            </a:r>
            <a:r>
              <a:rPr lang="en-US" dirty="0"/>
              <a:t> Experiment Ophthalmol 2012.</a:t>
            </a:r>
          </a:p>
        </p:txBody>
      </p:sp>
    </p:spTree>
    <p:extLst>
      <p:ext uri="{BB962C8B-B14F-4D97-AF65-F5344CB8AC3E}">
        <p14:creationId xmlns:p14="http://schemas.microsoft.com/office/powerpoint/2010/main" val="1493087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8B96-D4BC-7646-8D16-6106193F5C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C8F7748-4050-3C46-82BE-A01D47459A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288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628650" y="600801"/>
            <a:ext cx="7886700" cy="91251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000"/>
              <a:buFont typeface="Calibri"/>
              <a:buNone/>
            </a:pPr>
            <a:r>
              <a:rPr lang="ja-JP" sz="4000" b="0" i="0" u="none" strike="noStrike" cap="none">
                <a:solidFill>
                  <a:schemeClr val="dk1"/>
                </a:solidFill>
                <a:latin typeface="Calibri"/>
                <a:ea typeface="Calibri"/>
                <a:cs typeface="Calibri"/>
                <a:sym typeface="Calibri"/>
              </a:rPr>
              <a:t>網膜神経節細胞数でみる緑内障</a:t>
            </a:r>
            <a:endParaRPr sz="4000" b="0" i="0" u="none" strike="noStrike" cap="none">
              <a:solidFill>
                <a:schemeClr val="dk1"/>
              </a:solidFill>
              <a:latin typeface="Calibri"/>
              <a:ea typeface="Calibri"/>
              <a:cs typeface="Calibri"/>
              <a:sym typeface="Calibri"/>
            </a:endParaRPr>
          </a:p>
        </p:txBody>
      </p:sp>
      <p:sp>
        <p:nvSpPr>
          <p:cNvPr id="99" name="Google Shape;99;p14"/>
          <p:cNvSpPr/>
          <p:nvPr/>
        </p:nvSpPr>
        <p:spPr>
          <a:xfrm>
            <a:off x="807575" y="2125040"/>
            <a:ext cx="6687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１.</a:t>
            </a:r>
            <a:endParaRPr/>
          </a:p>
        </p:txBody>
      </p:sp>
      <p:sp>
        <p:nvSpPr>
          <p:cNvPr id="100" name="Google Shape;100;p14"/>
          <p:cNvSpPr/>
          <p:nvPr/>
        </p:nvSpPr>
        <p:spPr>
          <a:xfrm>
            <a:off x="1402270" y="1995774"/>
            <a:ext cx="5801588"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緑内障進行判定　—　機能と構造</a:t>
            </a:r>
            <a:endParaRPr sz="2800" b="0" i="0" u="none" strike="noStrike" cap="none">
              <a:solidFill>
                <a:schemeClr val="dk1"/>
              </a:solidFill>
              <a:latin typeface="Arial"/>
              <a:ea typeface="Arial"/>
              <a:cs typeface="Arial"/>
              <a:sym typeface="Arial"/>
            </a:endParaRPr>
          </a:p>
        </p:txBody>
      </p:sp>
      <p:sp>
        <p:nvSpPr>
          <p:cNvPr id="101" name="Google Shape;101;p14"/>
          <p:cNvSpPr/>
          <p:nvPr/>
        </p:nvSpPr>
        <p:spPr>
          <a:xfrm>
            <a:off x="869752" y="2954090"/>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2.</a:t>
            </a:r>
            <a:endParaRPr/>
          </a:p>
        </p:txBody>
      </p:sp>
      <p:sp>
        <p:nvSpPr>
          <p:cNvPr id="102" name="Google Shape;102;p14"/>
          <p:cNvSpPr/>
          <p:nvPr/>
        </p:nvSpPr>
        <p:spPr>
          <a:xfrm>
            <a:off x="1402270" y="2831570"/>
            <a:ext cx="7596951"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神経節細胞数の推定　—　機能と構造の統合</a:t>
            </a:r>
            <a:endParaRPr sz="2800" b="0" i="0" u="none" strike="noStrike" cap="none">
              <a:solidFill>
                <a:schemeClr val="dk1"/>
              </a:solidFill>
              <a:latin typeface="Arial"/>
              <a:ea typeface="Arial"/>
              <a:cs typeface="Arial"/>
              <a:sym typeface="Arial"/>
            </a:endParaRPr>
          </a:p>
        </p:txBody>
      </p:sp>
      <p:sp>
        <p:nvSpPr>
          <p:cNvPr id="103" name="Google Shape;103;p14"/>
          <p:cNvSpPr/>
          <p:nvPr/>
        </p:nvSpPr>
        <p:spPr>
          <a:xfrm>
            <a:off x="1449624" y="3757443"/>
            <a:ext cx="4724370"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神経節細胞数推定の診断力</a:t>
            </a:r>
            <a:endParaRPr sz="2800" b="0" i="0" u="none" strike="noStrike" cap="none">
              <a:solidFill>
                <a:schemeClr val="dk1"/>
              </a:solidFill>
              <a:latin typeface="Arial"/>
              <a:ea typeface="Arial"/>
              <a:cs typeface="Arial"/>
              <a:sym typeface="Arial"/>
            </a:endParaRPr>
          </a:p>
        </p:txBody>
      </p:sp>
      <p:sp>
        <p:nvSpPr>
          <p:cNvPr id="104" name="Google Shape;104;p14"/>
          <p:cNvSpPr/>
          <p:nvPr/>
        </p:nvSpPr>
        <p:spPr>
          <a:xfrm>
            <a:off x="917106" y="38396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3.</a:t>
            </a:r>
            <a:endParaRPr/>
          </a:p>
        </p:txBody>
      </p:sp>
      <p:sp>
        <p:nvSpPr>
          <p:cNvPr id="105" name="Google Shape;105;p14"/>
          <p:cNvSpPr/>
          <p:nvPr/>
        </p:nvSpPr>
        <p:spPr>
          <a:xfrm>
            <a:off x="1402270" y="4683316"/>
            <a:ext cx="6963766"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神経節細胞数推定とMD・VFIの比較検討</a:t>
            </a:r>
            <a:endParaRPr sz="2800" b="0" i="0" u="none" strike="noStrike" cap="none">
              <a:solidFill>
                <a:schemeClr val="dk1"/>
              </a:solidFill>
              <a:latin typeface="Arial"/>
              <a:ea typeface="Arial"/>
              <a:cs typeface="Arial"/>
              <a:sym typeface="Arial"/>
            </a:endParaRPr>
          </a:p>
        </p:txBody>
      </p:sp>
      <p:sp>
        <p:nvSpPr>
          <p:cNvPr id="106" name="Google Shape;106;p14"/>
          <p:cNvSpPr/>
          <p:nvPr/>
        </p:nvSpPr>
        <p:spPr>
          <a:xfrm>
            <a:off x="943830" y="48084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4.</a:t>
            </a:r>
            <a:endParaRPr/>
          </a:p>
        </p:txBody>
      </p:sp>
      <p:sp>
        <p:nvSpPr>
          <p:cNvPr id="107" name="Google Shape;107;p14"/>
          <p:cNvSpPr/>
          <p:nvPr/>
        </p:nvSpPr>
        <p:spPr>
          <a:xfrm>
            <a:off x="1449624" y="5474831"/>
            <a:ext cx="1133644"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考按</a:t>
            </a:r>
            <a:endParaRPr sz="2800" b="0" i="0" u="none" strike="noStrike" cap="none">
              <a:solidFill>
                <a:schemeClr val="dk1"/>
              </a:solidFill>
              <a:latin typeface="Arial"/>
              <a:ea typeface="Arial"/>
              <a:cs typeface="Arial"/>
              <a:sym typeface="Arial"/>
            </a:endParaRPr>
          </a:p>
        </p:txBody>
      </p:sp>
      <p:sp>
        <p:nvSpPr>
          <p:cNvPr id="108" name="Google Shape;108;p14"/>
          <p:cNvSpPr/>
          <p:nvPr/>
        </p:nvSpPr>
        <p:spPr>
          <a:xfrm>
            <a:off x="943830" y="5561009"/>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628650" y="600801"/>
            <a:ext cx="7886700" cy="91251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000"/>
              <a:buFont typeface="Calibri"/>
              <a:buNone/>
            </a:pPr>
            <a:r>
              <a:rPr lang="ja-JP" sz="4000" b="0" i="0" u="none" strike="noStrike" cap="none">
                <a:solidFill>
                  <a:schemeClr val="dk1"/>
                </a:solidFill>
                <a:latin typeface="Calibri"/>
                <a:ea typeface="Calibri"/>
                <a:cs typeface="Calibri"/>
                <a:sym typeface="Calibri"/>
              </a:rPr>
              <a:t>網膜神経節細胞数でみる緑内障</a:t>
            </a:r>
            <a:endParaRPr sz="4000" b="0" i="0" u="none" strike="noStrike" cap="none">
              <a:solidFill>
                <a:schemeClr val="dk1"/>
              </a:solidFill>
              <a:latin typeface="Calibri"/>
              <a:ea typeface="Calibri"/>
              <a:cs typeface="Calibri"/>
              <a:sym typeface="Calibri"/>
            </a:endParaRPr>
          </a:p>
        </p:txBody>
      </p:sp>
      <p:sp>
        <p:nvSpPr>
          <p:cNvPr id="114" name="Google Shape;114;p15"/>
          <p:cNvSpPr/>
          <p:nvPr/>
        </p:nvSpPr>
        <p:spPr>
          <a:xfrm>
            <a:off x="807575" y="2125040"/>
            <a:ext cx="6687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１.</a:t>
            </a:r>
            <a:endParaRPr/>
          </a:p>
        </p:txBody>
      </p:sp>
      <p:sp>
        <p:nvSpPr>
          <p:cNvPr id="115" name="Google Shape;115;p15"/>
          <p:cNvSpPr/>
          <p:nvPr/>
        </p:nvSpPr>
        <p:spPr>
          <a:xfrm>
            <a:off x="1402270" y="1995774"/>
            <a:ext cx="5801588"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緑内障進行判定　—　機能と構造</a:t>
            </a:r>
            <a:endParaRPr sz="2800" b="0" i="0" u="none" strike="noStrike" cap="none">
              <a:solidFill>
                <a:srgbClr val="000000"/>
              </a:solidFill>
              <a:latin typeface="Arial"/>
              <a:ea typeface="Arial"/>
              <a:cs typeface="Arial"/>
              <a:sym typeface="Arial"/>
            </a:endParaRPr>
          </a:p>
        </p:txBody>
      </p:sp>
      <p:sp>
        <p:nvSpPr>
          <p:cNvPr id="116" name="Google Shape;116;p15"/>
          <p:cNvSpPr/>
          <p:nvPr/>
        </p:nvSpPr>
        <p:spPr>
          <a:xfrm>
            <a:off x="869752" y="2954090"/>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2.</a:t>
            </a:r>
            <a:endParaRPr/>
          </a:p>
        </p:txBody>
      </p:sp>
      <p:sp>
        <p:nvSpPr>
          <p:cNvPr id="117" name="Google Shape;117;p15"/>
          <p:cNvSpPr/>
          <p:nvPr/>
        </p:nvSpPr>
        <p:spPr>
          <a:xfrm>
            <a:off x="1402270" y="2831570"/>
            <a:ext cx="7596951"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神経節細胞数の推定　—　機能と構造の統合</a:t>
            </a:r>
            <a:endParaRPr sz="2800" b="0" i="0" u="none" strike="noStrike" cap="none">
              <a:solidFill>
                <a:srgbClr val="BFBFBF"/>
              </a:solidFill>
              <a:latin typeface="Arial"/>
              <a:ea typeface="Arial"/>
              <a:cs typeface="Arial"/>
              <a:sym typeface="Arial"/>
            </a:endParaRPr>
          </a:p>
        </p:txBody>
      </p:sp>
      <p:sp>
        <p:nvSpPr>
          <p:cNvPr id="118" name="Google Shape;118;p15"/>
          <p:cNvSpPr/>
          <p:nvPr/>
        </p:nvSpPr>
        <p:spPr>
          <a:xfrm>
            <a:off x="1449624" y="3757443"/>
            <a:ext cx="4724370"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神経節細胞数推定の診断力</a:t>
            </a:r>
            <a:endParaRPr sz="2800" b="0" i="0" u="none" strike="noStrike" cap="none">
              <a:solidFill>
                <a:srgbClr val="BFBFBF"/>
              </a:solidFill>
              <a:latin typeface="Arial"/>
              <a:ea typeface="Arial"/>
              <a:cs typeface="Arial"/>
              <a:sym typeface="Arial"/>
            </a:endParaRPr>
          </a:p>
        </p:txBody>
      </p:sp>
      <p:sp>
        <p:nvSpPr>
          <p:cNvPr id="119" name="Google Shape;119;p15"/>
          <p:cNvSpPr/>
          <p:nvPr/>
        </p:nvSpPr>
        <p:spPr>
          <a:xfrm>
            <a:off x="917106" y="38396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3.</a:t>
            </a:r>
            <a:endParaRPr/>
          </a:p>
        </p:txBody>
      </p:sp>
      <p:sp>
        <p:nvSpPr>
          <p:cNvPr id="120" name="Google Shape;120;p15"/>
          <p:cNvSpPr/>
          <p:nvPr/>
        </p:nvSpPr>
        <p:spPr>
          <a:xfrm>
            <a:off x="1402270" y="4683316"/>
            <a:ext cx="6963766"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神経節細胞数推定とMD・VFIの比較検討</a:t>
            </a:r>
            <a:endParaRPr sz="2800" b="0" i="0" u="none" strike="noStrike" cap="none">
              <a:solidFill>
                <a:srgbClr val="BFBFBF"/>
              </a:solidFill>
              <a:latin typeface="Arial"/>
              <a:ea typeface="Arial"/>
              <a:cs typeface="Arial"/>
              <a:sym typeface="Arial"/>
            </a:endParaRPr>
          </a:p>
        </p:txBody>
      </p:sp>
      <p:sp>
        <p:nvSpPr>
          <p:cNvPr id="121" name="Google Shape;121;p15"/>
          <p:cNvSpPr/>
          <p:nvPr/>
        </p:nvSpPr>
        <p:spPr>
          <a:xfrm>
            <a:off x="943830" y="48084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4.</a:t>
            </a:r>
            <a:endParaRPr/>
          </a:p>
        </p:txBody>
      </p:sp>
      <p:sp>
        <p:nvSpPr>
          <p:cNvPr id="122" name="Google Shape;122;p15"/>
          <p:cNvSpPr/>
          <p:nvPr/>
        </p:nvSpPr>
        <p:spPr>
          <a:xfrm>
            <a:off x="1449624" y="5474831"/>
            <a:ext cx="1133644"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考按</a:t>
            </a:r>
            <a:endParaRPr sz="2800" b="0" i="0" u="none" strike="noStrike" cap="none">
              <a:solidFill>
                <a:srgbClr val="BFBFBF"/>
              </a:solidFill>
              <a:latin typeface="Arial"/>
              <a:ea typeface="Arial"/>
              <a:cs typeface="Arial"/>
              <a:sym typeface="Arial"/>
            </a:endParaRPr>
          </a:p>
        </p:txBody>
      </p:sp>
      <p:sp>
        <p:nvSpPr>
          <p:cNvPr id="123" name="Google Shape;123;p15"/>
          <p:cNvSpPr/>
          <p:nvPr/>
        </p:nvSpPr>
        <p:spPr>
          <a:xfrm>
            <a:off x="943830" y="5561009"/>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緑内障の進行</a:t>
            </a:r>
            <a:endParaRPr sz="4400" b="0" i="0" u="none" strike="noStrike" cap="none">
              <a:solidFill>
                <a:schemeClr val="dk1"/>
              </a:solidFill>
              <a:latin typeface="Calibri"/>
              <a:ea typeface="Calibri"/>
              <a:cs typeface="Calibri"/>
              <a:sym typeface="Calibri"/>
            </a:endParaRPr>
          </a:p>
        </p:txBody>
      </p:sp>
      <p:grpSp>
        <p:nvGrpSpPr>
          <p:cNvPr id="130" name="Google Shape;130;p16"/>
          <p:cNvGrpSpPr/>
          <p:nvPr/>
        </p:nvGrpSpPr>
        <p:grpSpPr>
          <a:xfrm>
            <a:off x="-83151" y="1416555"/>
            <a:ext cx="8895154" cy="7980513"/>
            <a:chOff x="-83150" y="1225385"/>
            <a:chExt cx="8895154" cy="7980513"/>
          </a:xfrm>
        </p:grpSpPr>
        <p:sp>
          <p:nvSpPr>
            <p:cNvPr id="131" name="Google Shape;131;p16"/>
            <p:cNvSpPr/>
            <p:nvPr/>
          </p:nvSpPr>
          <p:spPr>
            <a:xfrm>
              <a:off x="591172" y="1714130"/>
              <a:ext cx="7882759" cy="7491768"/>
            </a:xfrm>
            <a:prstGeom prst="blockArc">
              <a:avLst>
                <a:gd name="adj1" fmla="val 10800000"/>
                <a:gd name="adj2" fmla="val 0"/>
                <a:gd name="adj3" fmla="val 25000"/>
              </a:avLst>
            </a:prstGeom>
            <a:gradFill>
              <a:gsLst>
                <a:gs pos="0">
                  <a:srgbClr val="FF0000"/>
                </a:gs>
                <a:gs pos="8000">
                  <a:srgbClr val="FF0000"/>
                </a:gs>
                <a:gs pos="17000">
                  <a:srgbClr val="FF6000"/>
                </a:gs>
                <a:gs pos="28000">
                  <a:srgbClr val="FF7700"/>
                </a:gs>
                <a:gs pos="34000">
                  <a:srgbClr val="FFC000"/>
                </a:gs>
                <a:gs pos="48000">
                  <a:srgbClr val="FFC000"/>
                </a:gs>
                <a:gs pos="63000">
                  <a:srgbClr val="00B050"/>
                </a:gs>
                <a:gs pos="75000">
                  <a:srgbClr val="00B0F0"/>
                </a:gs>
                <a:gs pos="86000">
                  <a:srgbClr val="3E4971"/>
                </a:gs>
                <a:gs pos="100000">
                  <a:srgbClr val="3E4971"/>
                </a:gs>
              </a:gsLst>
              <a:path path="circle">
                <a:fillToRect l="100000" t="100000"/>
              </a:path>
              <a:tileRect r="-100000" b="-100000"/>
            </a:gra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 name="Google Shape;132;p16"/>
            <p:cNvSpPr txBox="1"/>
            <p:nvPr/>
          </p:nvSpPr>
          <p:spPr>
            <a:xfrm>
              <a:off x="1224365" y="507568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正常</a:t>
              </a:r>
              <a:endParaRPr sz="1400" b="0" i="0" u="none" strike="noStrike" cap="none">
                <a:solidFill>
                  <a:schemeClr val="lt1"/>
                </a:solidFill>
                <a:latin typeface="Cambria"/>
                <a:ea typeface="Cambria"/>
                <a:cs typeface="Cambria"/>
                <a:sym typeface="Cambria"/>
              </a:endParaRPr>
            </a:p>
          </p:txBody>
        </p:sp>
        <p:sp>
          <p:nvSpPr>
            <p:cNvPr id="133" name="Google Shape;133;p16"/>
            <p:cNvSpPr txBox="1"/>
            <p:nvPr/>
          </p:nvSpPr>
          <p:spPr>
            <a:xfrm>
              <a:off x="944369" y="4317667"/>
              <a:ext cx="149111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アポトーシス加速</a:t>
              </a:r>
              <a:endParaRPr sz="1400" b="0" i="0" u="none" strike="noStrike" cap="none">
                <a:solidFill>
                  <a:schemeClr val="lt1"/>
                </a:solidFill>
                <a:latin typeface="Cambria"/>
                <a:ea typeface="Cambria"/>
                <a:cs typeface="Cambria"/>
                <a:sym typeface="Cambria"/>
              </a:endParaRPr>
            </a:p>
          </p:txBody>
        </p:sp>
        <p:sp>
          <p:nvSpPr>
            <p:cNvPr id="134" name="Google Shape;134;p16"/>
            <p:cNvSpPr/>
            <p:nvPr/>
          </p:nvSpPr>
          <p:spPr>
            <a:xfrm rot="-4721470">
              <a:off x="1335423" y="4729293"/>
              <a:ext cx="321622" cy="262594"/>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5" name="Google Shape;135;p16"/>
            <p:cNvSpPr/>
            <p:nvPr/>
          </p:nvSpPr>
          <p:spPr>
            <a:xfrm rot="-3933702">
              <a:off x="1501627" y="401714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6" name="Google Shape;136;p16"/>
            <p:cNvSpPr/>
            <p:nvPr/>
          </p:nvSpPr>
          <p:spPr>
            <a:xfrm rot="-3154914">
              <a:off x="-404719" y="2748182"/>
              <a:ext cx="269817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検出不能な疾患</a:t>
              </a:r>
              <a:endParaRPr/>
            </a:p>
          </p:txBody>
        </p:sp>
        <p:sp>
          <p:nvSpPr>
            <p:cNvPr id="137" name="Google Shape;137;p16"/>
            <p:cNvSpPr txBox="1"/>
            <p:nvPr/>
          </p:nvSpPr>
          <p:spPr>
            <a:xfrm>
              <a:off x="1166830" y="3383234"/>
              <a:ext cx="203132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網膜神経節細胞死</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軸索欠損</a:t>
              </a:r>
              <a:endParaRPr sz="1800" b="0" i="0" u="none" strike="noStrike" cap="none">
                <a:solidFill>
                  <a:srgbClr val="000000"/>
                </a:solidFill>
                <a:latin typeface="Cambria"/>
                <a:ea typeface="Cambria"/>
                <a:cs typeface="Cambria"/>
                <a:sym typeface="Cambria"/>
              </a:endParaRPr>
            </a:p>
          </p:txBody>
        </p:sp>
        <p:sp>
          <p:nvSpPr>
            <p:cNvPr id="138" name="Google Shape;138;p16"/>
            <p:cNvSpPr/>
            <p:nvPr/>
          </p:nvSpPr>
          <p:spPr>
            <a:xfrm rot="-2700000">
              <a:off x="1864089" y="30332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9" name="Google Shape;139;p16"/>
            <p:cNvSpPr/>
            <p:nvPr/>
          </p:nvSpPr>
          <p:spPr>
            <a:xfrm rot="-2220000">
              <a:off x="2990179" y="218356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0" name="Google Shape;140;p16"/>
            <p:cNvSpPr txBox="1"/>
            <p:nvPr/>
          </p:nvSpPr>
          <p:spPr>
            <a:xfrm>
              <a:off x="1878466" y="2544518"/>
              <a:ext cx="21595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網膜神経節細胞層の変化</a:t>
              </a:r>
              <a:endParaRPr sz="1400" b="0" i="0" u="none" strike="noStrike" cap="none">
                <a:solidFill>
                  <a:schemeClr val="lt1"/>
                </a:solidFill>
                <a:latin typeface="Cambria"/>
                <a:ea typeface="Cambria"/>
                <a:cs typeface="Cambria"/>
                <a:sym typeface="Cambria"/>
              </a:endParaRPr>
            </a:p>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検出不能</a:t>
              </a:r>
              <a:endParaRPr sz="1400" b="0" i="0" u="none" strike="noStrike" cap="none">
                <a:solidFill>
                  <a:schemeClr val="lt1"/>
                </a:solidFill>
                <a:latin typeface="Cambria"/>
                <a:ea typeface="Cambria"/>
                <a:cs typeface="Cambria"/>
                <a:sym typeface="Cambria"/>
              </a:endParaRPr>
            </a:p>
          </p:txBody>
        </p:sp>
        <p:sp>
          <p:nvSpPr>
            <p:cNvPr id="141" name="Google Shape;141;p16"/>
            <p:cNvSpPr txBox="1"/>
            <p:nvPr/>
          </p:nvSpPr>
          <p:spPr>
            <a:xfrm>
              <a:off x="3492217" y="1924944"/>
              <a:ext cx="22621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網膜神経節細胞層の</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変化検出</a:t>
              </a:r>
              <a:endParaRPr sz="1800" b="0" i="0" u="none" strike="noStrike" cap="none">
                <a:solidFill>
                  <a:srgbClr val="000000"/>
                </a:solidFill>
                <a:latin typeface="Cambria"/>
                <a:ea typeface="Cambria"/>
                <a:cs typeface="Cambria"/>
                <a:sym typeface="Cambria"/>
              </a:endParaRPr>
            </a:p>
          </p:txBody>
        </p:sp>
        <p:sp>
          <p:nvSpPr>
            <p:cNvPr id="142" name="Google Shape;142;p16"/>
            <p:cNvSpPr/>
            <p:nvPr/>
          </p:nvSpPr>
          <p:spPr>
            <a:xfrm rot="2580000">
              <a:off x="5665879" y="225133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3" name="Google Shape;143;p16"/>
            <p:cNvSpPr txBox="1"/>
            <p:nvPr/>
          </p:nvSpPr>
          <p:spPr>
            <a:xfrm>
              <a:off x="4948212" y="2538030"/>
              <a:ext cx="184698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SWAPによる視野変化</a:t>
              </a:r>
              <a:endParaRPr sz="1400" b="0" i="0" u="none" strike="noStrike" cap="none">
                <a:solidFill>
                  <a:schemeClr val="lt1"/>
                </a:solidFill>
                <a:latin typeface="Cambria"/>
                <a:ea typeface="Cambria"/>
                <a:cs typeface="Cambria"/>
                <a:sym typeface="Cambria"/>
              </a:endParaRPr>
            </a:p>
          </p:txBody>
        </p:sp>
        <p:sp>
          <p:nvSpPr>
            <p:cNvPr id="144" name="Google Shape;144;p16"/>
            <p:cNvSpPr/>
            <p:nvPr/>
          </p:nvSpPr>
          <p:spPr>
            <a:xfrm rot="3240000">
              <a:off x="6501098" y="288262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5" name="Google Shape;145;p16"/>
            <p:cNvSpPr txBox="1"/>
            <p:nvPr/>
          </p:nvSpPr>
          <p:spPr>
            <a:xfrm>
              <a:off x="5402856" y="3207884"/>
              <a:ext cx="249299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標準自動視野計による</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視野変化</a:t>
              </a:r>
              <a:endParaRPr sz="1800" b="0" i="0" u="none" strike="noStrike" cap="none">
                <a:solidFill>
                  <a:srgbClr val="000000"/>
                </a:solidFill>
                <a:latin typeface="Cambria"/>
                <a:ea typeface="Cambria"/>
                <a:cs typeface="Cambria"/>
                <a:sym typeface="Cambria"/>
              </a:endParaRPr>
            </a:p>
          </p:txBody>
        </p:sp>
        <p:sp>
          <p:nvSpPr>
            <p:cNvPr id="146" name="Google Shape;146;p16"/>
            <p:cNvSpPr/>
            <p:nvPr/>
          </p:nvSpPr>
          <p:spPr>
            <a:xfrm rot="4260000">
              <a:off x="7070457" y="35209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7" name="Google Shape;147;p16"/>
            <p:cNvSpPr txBox="1"/>
            <p:nvPr/>
          </p:nvSpPr>
          <p:spPr>
            <a:xfrm>
              <a:off x="6275677" y="3887780"/>
              <a:ext cx="156004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視野変化(中等度)</a:t>
              </a:r>
              <a:endParaRPr/>
            </a:p>
          </p:txBody>
        </p:sp>
        <p:sp>
          <p:nvSpPr>
            <p:cNvPr id="148" name="Google Shape;148;p16"/>
            <p:cNvSpPr/>
            <p:nvPr/>
          </p:nvSpPr>
          <p:spPr>
            <a:xfrm rot="4260000">
              <a:off x="7261330" y="4196832"/>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9" name="Google Shape;149;p16"/>
            <p:cNvSpPr txBox="1"/>
            <p:nvPr/>
          </p:nvSpPr>
          <p:spPr>
            <a:xfrm>
              <a:off x="6634859" y="4515185"/>
              <a:ext cx="13805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視野変化(重度)</a:t>
              </a:r>
              <a:endParaRPr/>
            </a:p>
          </p:txBody>
        </p:sp>
        <p:sp>
          <p:nvSpPr>
            <p:cNvPr id="150" name="Google Shape;150;p16"/>
            <p:cNvSpPr/>
            <p:nvPr/>
          </p:nvSpPr>
          <p:spPr>
            <a:xfrm rot="4980000">
              <a:off x="7380886" y="492795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51" name="Google Shape;151;p16"/>
            <p:cNvSpPr txBox="1"/>
            <p:nvPr/>
          </p:nvSpPr>
          <p:spPr>
            <a:xfrm>
              <a:off x="7257269" y="514259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失明</a:t>
              </a:r>
              <a:endParaRPr/>
            </a:p>
          </p:txBody>
        </p:sp>
        <p:sp>
          <p:nvSpPr>
            <p:cNvPr id="152" name="Google Shape;152;p16"/>
            <p:cNvSpPr/>
            <p:nvPr/>
          </p:nvSpPr>
          <p:spPr>
            <a:xfrm rot="3456832">
              <a:off x="7346496" y="3049643"/>
              <a:ext cx="16209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機能障害</a:t>
              </a:r>
              <a:endParaRPr sz="2800" b="0" i="0" u="none" strike="noStrike" cap="none">
                <a:solidFill>
                  <a:srgbClr val="000000"/>
                </a:solidFill>
                <a:latin typeface="Cambria"/>
                <a:ea typeface="Cambria"/>
                <a:cs typeface="Cambria"/>
                <a:sym typeface="Cambria"/>
              </a:endParaRPr>
            </a:p>
          </p:txBody>
        </p:sp>
        <p:sp>
          <p:nvSpPr>
            <p:cNvPr id="153" name="Google Shape;153;p16"/>
            <p:cNvSpPr/>
            <p:nvPr/>
          </p:nvSpPr>
          <p:spPr>
            <a:xfrm>
              <a:off x="3363000" y="1225385"/>
              <a:ext cx="233910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無症候な疾患</a:t>
              </a:r>
              <a:endParaRPr/>
            </a:p>
          </p:txBody>
        </p:sp>
        <p:sp>
          <p:nvSpPr>
            <p:cNvPr id="154" name="Google Shape;154;p16"/>
            <p:cNvSpPr txBox="1"/>
            <p:nvPr/>
          </p:nvSpPr>
          <p:spPr>
            <a:xfrm>
              <a:off x="2528278" y="5093435"/>
              <a:ext cx="3933408" cy="36017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350"/>
                <a:buFont typeface="Quattrocento Sans"/>
                <a:buNone/>
              </a:pPr>
              <a:r>
                <a:rPr lang="ja-JP" sz="1400" b="0" i="0" u="none" strike="noStrike" cap="none">
                  <a:solidFill>
                    <a:schemeClr val="dk1"/>
                  </a:solidFill>
                  <a:latin typeface="Cambria"/>
                  <a:ea typeface="Cambria"/>
                  <a:cs typeface="Cambria"/>
                  <a:sym typeface="Cambria"/>
                </a:rPr>
                <a:t>Weinreb  et al.Am J Ophthalmology. 2009</a:t>
              </a:r>
              <a:endParaRPr/>
            </a:p>
          </p:txBody>
        </p:sp>
      </p:grpSp>
      <p:sp>
        <p:nvSpPr>
          <p:cNvPr id="155" name="Google Shape;155;p16"/>
          <p:cNvSpPr txBox="1"/>
          <p:nvPr/>
        </p:nvSpPr>
        <p:spPr>
          <a:xfrm>
            <a:off x="1044304" y="6068479"/>
            <a:ext cx="701389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mbria"/>
              <a:buNone/>
            </a:pPr>
            <a:r>
              <a:rPr lang="ja-JP" sz="2400" b="0" i="0" u="none" strike="noStrike" cap="none">
                <a:solidFill>
                  <a:schemeClr val="dk1"/>
                </a:solidFill>
                <a:latin typeface="Cambria"/>
                <a:ea typeface="Cambria"/>
                <a:cs typeface="Cambria"/>
                <a:sym typeface="Cambria"/>
              </a:rPr>
              <a:t>視野変化時には網膜神経節細胞の25-35％が障害</a:t>
            </a:r>
            <a:endParaRPr sz="2400" b="0" i="0" u="none" strike="noStrike" cap="none">
              <a:solidFill>
                <a:schemeClr val="dk1"/>
              </a:solidFill>
              <a:latin typeface="Cambria"/>
              <a:ea typeface="Cambria"/>
              <a:cs typeface="Cambria"/>
              <a:sym typeface="Cambria"/>
            </a:endParaRPr>
          </a:p>
        </p:txBody>
      </p:sp>
      <p:sp>
        <p:nvSpPr>
          <p:cNvPr id="156" name="Google Shape;156;p16"/>
          <p:cNvSpPr/>
          <p:nvPr/>
        </p:nvSpPr>
        <p:spPr>
          <a:xfrm>
            <a:off x="5143641" y="6550223"/>
            <a:ext cx="377333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mbria"/>
              <a:buNone/>
            </a:pPr>
            <a:r>
              <a:rPr lang="ja-JP" sz="1400" b="0" i="0" u="none" strike="noStrike" cap="none">
                <a:solidFill>
                  <a:srgbClr val="000000"/>
                </a:solidFill>
                <a:latin typeface="Cambria"/>
                <a:ea typeface="Cambria"/>
                <a:cs typeface="Cambria"/>
                <a:sym typeface="Cambria"/>
              </a:rPr>
              <a:t>Kerrigan–Baumrind LA et al,</a:t>
            </a:r>
            <a:r>
              <a:rPr lang="ja-JP" sz="1400" b="0" i="0" u="none" strike="noStrike" cap="none">
                <a:solidFill>
                  <a:schemeClr val="dk1"/>
                </a:solidFill>
                <a:latin typeface="Cambria"/>
                <a:ea typeface="Cambria"/>
                <a:cs typeface="Cambria"/>
                <a:sym typeface="Cambria"/>
              </a:rPr>
              <a:t> IOVS, 2000</a:t>
            </a:r>
            <a:endParaRPr sz="1400" b="0" i="0" u="none" strike="noStrike" cap="none">
              <a:solidFill>
                <a:schemeClr val="dk1"/>
              </a:solidFill>
              <a:latin typeface="Cambria"/>
              <a:ea typeface="Cambria"/>
              <a:cs typeface="Cambria"/>
              <a:sym typeface="Cambria"/>
            </a:endParaRPr>
          </a:p>
        </p:txBody>
      </p:sp>
      <p:sp>
        <p:nvSpPr>
          <p:cNvPr id="157" name="Google Shape;157;p16"/>
          <p:cNvSpPr/>
          <p:nvPr/>
        </p:nvSpPr>
        <p:spPr>
          <a:xfrm>
            <a:off x="5637251" y="1212026"/>
            <a:ext cx="2876202"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Cambria"/>
              <a:buNone/>
            </a:pPr>
            <a:r>
              <a:rPr lang="ja-JP" sz="3200" b="0" i="0" u="none" strike="noStrike" cap="none">
                <a:solidFill>
                  <a:schemeClr val="dk1"/>
                </a:solidFill>
                <a:latin typeface="Cambria"/>
                <a:ea typeface="Cambria"/>
                <a:cs typeface="Cambria"/>
                <a:sym typeface="Cambria"/>
              </a:rPr>
              <a:t>前視野緑内障(PPG)</a:t>
            </a:r>
            <a:endParaRPr sz="3200" b="0" i="0" u="none" strike="noStrike" cap="none">
              <a:solidFill>
                <a:schemeClr val="dk1"/>
              </a:solidFill>
              <a:latin typeface="Cambria"/>
              <a:ea typeface="Cambria"/>
              <a:cs typeface="Cambria"/>
              <a:sym typeface="Cambria"/>
            </a:endParaRPr>
          </a:p>
        </p:txBody>
      </p:sp>
      <p:sp>
        <p:nvSpPr>
          <p:cNvPr id="158" name="Google Shape;158;p16"/>
          <p:cNvSpPr/>
          <p:nvPr/>
        </p:nvSpPr>
        <p:spPr>
          <a:xfrm>
            <a:off x="5597728" y="1198344"/>
            <a:ext cx="2876202" cy="1118955"/>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endParaRPr sz="3200" b="0" i="0" u="none" strike="noStrike" cap="none" dirty="0">
              <a:solidFill>
                <a:schemeClr val="dk1"/>
              </a:solidFill>
              <a:latin typeface="Cambria"/>
              <a:ea typeface="Cambria"/>
              <a:cs typeface="Cambria"/>
              <a:sym typeface="Cambria"/>
            </a:endParaRP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緑内障とは？</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r>
              <a:rPr lang="ja-JP" altLang="en-US"/>
              <a:t>緑内障は，視神経と視野に特徴的変化を有し，通常，眼圧を十分に下降させることにより視神経障害を改善もしくは抑制しうる眼の機能的構造的異常を特徴とする疾患である．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Tree>
    <p:extLst>
      <p:ext uri="{BB962C8B-B14F-4D97-AF65-F5344CB8AC3E}">
        <p14:creationId xmlns:p14="http://schemas.microsoft.com/office/powerpoint/2010/main" val="118645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3" descr="Cover"/>
          <p:cNvPicPr preferRelativeResize="0"/>
          <p:nvPr/>
        </p:nvPicPr>
        <p:blipFill rotWithShape="1">
          <a:blip r:embed="rId3">
            <a:alphaModFix/>
          </a:blip>
          <a:srcRect/>
          <a:stretch/>
        </p:blipFill>
        <p:spPr>
          <a:xfrm>
            <a:off x="844042" y="1093991"/>
            <a:ext cx="6870051" cy="5379247"/>
          </a:xfrm>
          <a:prstGeom prst="rect">
            <a:avLst/>
          </a:prstGeom>
          <a:noFill/>
          <a:ln>
            <a:noFill/>
          </a:ln>
        </p:spPr>
      </p:pic>
      <p:sp>
        <p:nvSpPr>
          <p:cNvPr id="225" name="Google Shape;225;p23"/>
          <p:cNvSpPr txBox="1"/>
          <p:nvPr/>
        </p:nvSpPr>
        <p:spPr>
          <a:xfrm>
            <a:off x="506538" y="386571"/>
            <a:ext cx="848760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Quattrocento Sans"/>
              <a:buNone/>
            </a:pPr>
            <a:r>
              <a:rPr lang="ja-JP" sz="2800" b="0" i="0" u="none" strike="noStrike" cap="none">
                <a:solidFill>
                  <a:schemeClr val="dk1"/>
                </a:solidFill>
                <a:latin typeface="Calibri"/>
                <a:ea typeface="Calibri"/>
                <a:cs typeface="Calibri"/>
                <a:sym typeface="Calibri"/>
              </a:rPr>
              <a:t>構造的変化(ＯＣＴ)と機能的変化(ＨＦＡ)の不一致</a:t>
            </a:r>
            <a:endParaRPr dirty="0"/>
          </a:p>
        </p:txBody>
      </p:sp>
      <p:sp>
        <p:nvSpPr>
          <p:cNvPr id="226" name="Google Shape;226;p23"/>
          <p:cNvSpPr txBox="1"/>
          <p:nvPr/>
        </p:nvSpPr>
        <p:spPr>
          <a:xfrm>
            <a:off x="5060731" y="6497824"/>
            <a:ext cx="3933408" cy="36017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350"/>
              <a:buFont typeface="Quattrocento Sans"/>
              <a:buNone/>
            </a:pPr>
            <a:r>
              <a:rPr lang="ja-JP" sz="1400" b="0" i="0" u="none" strike="noStrike" cap="none">
                <a:solidFill>
                  <a:schemeClr val="dk1"/>
                </a:solidFill>
                <a:latin typeface="Cambria"/>
                <a:ea typeface="Cambria"/>
                <a:cs typeface="Cambria"/>
                <a:sym typeface="Cambria"/>
              </a:rPr>
              <a:t>Hood DC et al. IOVS. 2009</a:t>
            </a:r>
            <a:endParaRPr/>
          </a:p>
        </p:txBody>
      </p:sp>
      <p:sp>
        <p:nvSpPr>
          <p:cNvPr id="227" name="Google Shape;227;p23"/>
          <p:cNvSpPr/>
          <p:nvPr/>
        </p:nvSpPr>
        <p:spPr>
          <a:xfrm>
            <a:off x="5829924" y="1380565"/>
            <a:ext cx="1800478" cy="2976282"/>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p23"/>
          <p:cNvSpPr txBox="1"/>
          <p:nvPr/>
        </p:nvSpPr>
        <p:spPr>
          <a:xfrm>
            <a:off x="7630402" y="2249447"/>
            <a:ext cx="1167184"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ja-JP" sz="3600" b="0" i="0" u="none" strike="noStrike" cap="none">
                <a:solidFill>
                  <a:srgbClr val="000000"/>
                </a:solidFill>
                <a:latin typeface="Arial"/>
                <a:ea typeface="Arial"/>
                <a:cs typeface="Arial"/>
                <a:sym typeface="Arial"/>
              </a:rPr>
              <a:t>OCT</a:t>
            </a:r>
            <a:endParaRPr sz="3600" b="0" i="0" u="none" strike="noStrike" cap="none">
              <a:solidFill>
                <a:srgbClr val="000000"/>
              </a:solidFill>
              <a:latin typeface="Arial"/>
              <a:ea typeface="Arial"/>
              <a:cs typeface="Arial"/>
              <a:sym typeface="Arial"/>
            </a:endParaRPr>
          </a:p>
        </p:txBody>
      </p:sp>
      <p:sp>
        <p:nvSpPr>
          <p:cNvPr id="229" name="Google Shape;229;p23"/>
          <p:cNvSpPr/>
          <p:nvPr/>
        </p:nvSpPr>
        <p:spPr>
          <a:xfrm rot="5144992">
            <a:off x="3390419" y="2554165"/>
            <a:ext cx="1788304" cy="3800857"/>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3"/>
          <p:cNvSpPr txBox="1"/>
          <p:nvPr/>
        </p:nvSpPr>
        <p:spPr>
          <a:xfrm>
            <a:off x="2778317" y="2775727"/>
            <a:ext cx="1107996"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ja-JP" sz="3600" b="0" i="0" u="none" strike="noStrike" cap="none">
                <a:solidFill>
                  <a:srgbClr val="000000"/>
                </a:solidFill>
                <a:latin typeface="Arial"/>
                <a:ea typeface="Arial"/>
                <a:cs typeface="Arial"/>
                <a:sym typeface="Arial"/>
              </a:rPr>
              <a:t>HFA</a:t>
            </a:r>
            <a:endParaRPr sz="3600" b="0" i="0" u="none" strike="noStrike" cap="none">
              <a:solidFill>
                <a:srgbClr val="000000"/>
              </a:solidFill>
              <a:latin typeface="Arial"/>
              <a:ea typeface="Arial"/>
              <a:cs typeface="Arial"/>
              <a:sym typeface="Arial"/>
            </a:endParaRPr>
          </a:p>
        </p:txBody>
      </p:sp>
      <p:sp>
        <p:nvSpPr>
          <p:cNvPr id="231" name="Google Shape;231;p23"/>
          <p:cNvSpPr/>
          <p:nvPr/>
        </p:nvSpPr>
        <p:spPr>
          <a:xfrm>
            <a:off x="1024129" y="3542109"/>
            <a:ext cx="7452418" cy="116198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Quattrocento Sans"/>
              <a:buNone/>
            </a:pPr>
            <a:r>
              <a:rPr lang="ja-JP" sz="4400" b="0" i="0" u="none" strike="noStrike" cap="none">
                <a:solidFill>
                  <a:srgbClr val="FF0000"/>
                </a:solidFill>
                <a:latin typeface="Cambria"/>
                <a:ea typeface="Cambria"/>
                <a:cs typeface="Cambria"/>
                <a:sym typeface="Cambria"/>
              </a:rPr>
              <a:t>病期に応じて</a:t>
            </a:r>
            <a:r>
              <a:rPr lang="ja-JP" altLang="en-US" sz="4400" b="0" i="0" u="none" strike="noStrike" cap="none">
                <a:solidFill>
                  <a:srgbClr val="FF0000"/>
                </a:solidFill>
                <a:latin typeface="Cambria"/>
                <a:ea typeface="Cambria"/>
                <a:cs typeface="Cambria"/>
                <a:sym typeface="Cambria"/>
              </a:rPr>
              <a:t>使い分ける必要</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5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animEffect transition="in" filter="fade">
                                      <p:cBhvr>
                                        <p:cTn id="15" dur="500"/>
                                        <p:tgtEl>
                                          <p:spTgt spid="229"/>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animEffect transition="in" filter="fade">
                                      <p:cBhvr>
                                        <p:cTn id="23"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8" descr="takahashi yoshimi L HFA 全面.jpg"/>
          <p:cNvPicPr preferRelativeResize="0"/>
          <p:nvPr/>
        </p:nvPicPr>
        <p:blipFill rotWithShape="1">
          <a:blip r:embed="rId3">
            <a:alphaModFix/>
          </a:blip>
          <a:srcRect/>
          <a:stretch/>
        </p:blipFill>
        <p:spPr>
          <a:xfrm>
            <a:off x="1147374" y="1372860"/>
            <a:ext cx="4487367" cy="4971486"/>
          </a:xfrm>
          <a:prstGeom prst="rect">
            <a:avLst/>
          </a:prstGeom>
          <a:noFill/>
          <a:ln>
            <a:noFill/>
          </a:ln>
        </p:spPr>
      </p:pic>
      <p:sp>
        <p:nvSpPr>
          <p:cNvPr id="176" name="Google Shape;176;p18"/>
          <p:cNvSpPr txBox="1">
            <a:spLocks noGrp="1"/>
          </p:cNvSpPr>
          <p:nvPr>
            <p:ph type="title"/>
          </p:nvPr>
        </p:nvSpPr>
        <p:spPr>
          <a:xfrm>
            <a:off x="392168" y="173421"/>
            <a:ext cx="78867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tLang="en-US" sz="4400" b="0" i="0" u="none" strike="noStrike" cap="none">
                <a:solidFill>
                  <a:schemeClr val="dk1"/>
                </a:solidFill>
                <a:latin typeface="Cambria"/>
                <a:ea typeface="Cambria"/>
                <a:cs typeface="Cambria"/>
                <a:sym typeface="Cambria"/>
              </a:rPr>
              <a:t>静的視野</a:t>
            </a:r>
            <a:r>
              <a:rPr lang="ja-JP" sz="4400" b="0" i="0" u="none" strike="noStrike" cap="none">
                <a:solidFill>
                  <a:schemeClr val="dk1"/>
                </a:solidFill>
                <a:latin typeface="Cambria"/>
                <a:ea typeface="Cambria"/>
                <a:cs typeface="Cambria"/>
                <a:sym typeface="Cambria"/>
              </a:rPr>
              <a:t>を用いた進行評価</a:t>
            </a:r>
            <a:endParaRPr sz="4400" b="0" i="0" u="none" strike="noStrike" cap="none" dirty="0">
              <a:solidFill>
                <a:schemeClr val="dk1"/>
              </a:solidFill>
              <a:latin typeface="Cambria"/>
              <a:ea typeface="Cambria"/>
              <a:cs typeface="Cambria"/>
              <a:sym typeface="Cambria"/>
            </a:endParaRPr>
          </a:p>
        </p:txBody>
      </p:sp>
      <p:pic>
        <p:nvPicPr>
          <p:cNvPr id="177" name="Google Shape;177;p18" descr="takahashi yoshimi L HFA 全面.jpg"/>
          <p:cNvPicPr preferRelativeResize="0"/>
          <p:nvPr/>
        </p:nvPicPr>
        <p:blipFill rotWithShape="1">
          <a:blip r:embed="rId3">
            <a:alphaModFix/>
          </a:blip>
          <a:srcRect l="58312" t="39402" r="6147" b="31580"/>
          <a:stretch/>
        </p:blipFill>
        <p:spPr>
          <a:xfrm>
            <a:off x="3984386" y="2153952"/>
            <a:ext cx="3831019" cy="3150968"/>
          </a:xfrm>
          <a:prstGeom prst="ellipse">
            <a:avLst/>
          </a:prstGeom>
          <a:noFill/>
          <a:ln w="12700"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8E37-397B-A241-A20C-1C3581ADC776}"/>
              </a:ext>
            </a:extLst>
          </p:cNvPr>
          <p:cNvSpPr>
            <a:spLocks noGrp="1"/>
          </p:cNvSpPr>
          <p:nvPr>
            <p:ph type="title"/>
          </p:nvPr>
        </p:nvSpPr>
        <p:spPr/>
        <p:txBody>
          <a:bodyPr/>
          <a:lstStyle/>
          <a:p>
            <a:r>
              <a:rPr lang="ja-JP" altLang="en-US"/>
              <a:t>イベント解析</a:t>
            </a:r>
            <a:endParaRPr lang="en-US" dirty="0"/>
          </a:p>
        </p:txBody>
      </p:sp>
      <p:pic>
        <p:nvPicPr>
          <p:cNvPr id="4" name="Picture 3">
            <a:extLst>
              <a:ext uri="{FF2B5EF4-FFF2-40B4-BE49-F238E27FC236}">
                <a16:creationId xmlns:a16="http://schemas.microsoft.com/office/drawing/2014/main" id="{165812F4-D0AE-D54C-A345-720F517DBEA1}"/>
              </a:ext>
            </a:extLst>
          </p:cNvPr>
          <p:cNvPicPr>
            <a:picLocks noChangeAspect="1"/>
          </p:cNvPicPr>
          <p:nvPr/>
        </p:nvPicPr>
        <p:blipFill>
          <a:blip r:embed="rId3"/>
          <a:stretch>
            <a:fillRect/>
          </a:stretch>
        </p:blipFill>
        <p:spPr>
          <a:xfrm>
            <a:off x="1143000" y="1642891"/>
            <a:ext cx="6858000" cy="4622800"/>
          </a:xfrm>
          <a:prstGeom prst="rect">
            <a:avLst/>
          </a:prstGeom>
        </p:spPr>
      </p:pic>
      <p:sp>
        <p:nvSpPr>
          <p:cNvPr id="5" name="TextBox 4">
            <a:extLst>
              <a:ext uri="{FF2B5EF4-FFF2-40B4-BE49-F238E27FC236}">
                <a16:creationId xmlns:a16="http://schemas.microsoft.com/office/drawing/2014/main" id="{D7D60DF2-A8F1-D647-8DBA-C1206C20CF0D}"/>
              </a:ext>
            </a:extLst>
          </p:cNvPr>
          <p:cNvSpPr txBox="1"/>
          <p:nvPr/>
        </p:nvSpPr>
        <p:spPr>
          <a:xfrm>
            <a:off x="5150338" y="6361723"/>
            <a:ext cx="3653564" cy="307777"/>
          </a:xfrm>
          <a:prstGeom prst="rect">
            <a:avLst/>
          </a:prstGeom>
          <a:noFill/>
        </p:spPr>
        <p:txBody>
          <a:bodyPr wrap="none" rtlCol="0">
            <a:spAutoFit/>
          </a:bodyPr>
          <a:lstStyle/>
          <a:p>
            <a:r>
              <a:rPr lang="ja-JP" altLang="en-US"/>
              <a:t>加藤 昌寛、中野匡．あたらしい眼科</a:t>
            </a:r>
            <a:r>
              <a:rPr lang="en-US" altLang="ja-JP" dirty="0"/>
              <a:t> 2016.</a:t>
            </a:r>
            <a:endParaRPr lang="en-US" dirty="0"/>
          </a:p>
        </p:txBody>
      </p:sp>
    </p:spTree>
    <p:extLst>
      <p:ext uri="{BB962C8B-B14F-4D97-AF65-F5344CB8AC3E}">
        <p14:creationId xmlns:p14="http://schemas.microsoft.com/office/powerpoint/2010/main" val="4080020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2298-BC01-574E-B50A-C50FEA2A050D}"/>
              </a:ext>
            </a:extLst>
          </p:cNvPr>
          <p:cNvSpPr>
            <a:spLocks noGrp="1"/>
          </p:cNvSpPr>
          <p:nvPr>
            <p:ph type="title"/>
          </p:nvPr>
        </p:nvSpPr>
        <p:spPr/>
        <p:txBody>
          <a:bodyPr/>
          <a:lstStyle/>
          <a:p>
            <a:r>
              <a:rPr lang="ja-JP" altLang="en-US"/>
              <a:t>トレンド解析</a:t>
            </a:r>
            <a:endParaRPr lang="en-US" dirty="0"/>
          </a:p>
        </p:txBody>
      </p:sp>
      <p:pic>
        <p:nvPicPr>
          <p:cNvPr id="4" name="Picture 3">
            <a:extLst>
              <a:ext uri="{FF2B5EF4-FFF2-40B4-BE49-F238E27FC236}">
                <a16:creationId xmlns:a16="http://schemas.microsoft.com/office/drawing/2014/main" id="{6F9331D9-E02E-5E4C-84B8-7B13991CE0D9}"/>
              </a:ext>
            </a:extLst>
          </p:cNvPr>
          <p:cNvPicPr>
            <a:picLocks noChangeAspect="1"/>
          </p:cNvPicPr>
          <p:nvPr/>
        </p:nvPicPr>
        <p:blipFill>
          <a:blip r:embed="rId3"/>
          <a:stretch>
            <a:fillRect/>
          </a:stretch>
        </p:blipFill>
        <p:spPr>
          <a:xfrm>
            <a:off x="1060450" y="1469815"/>
            <a:ext cx="7023100" cy="4813300"/>
          </a:xfrm>
          <a:prstGeom prst="rect">
            <a:avLst/>
          </a:prstGeom>
        </p:spPr>
      </p:pic>
      <p:sp>
        <p:nvSpPr>
          <p:cNvPr id="5" name="TextBox 4">
            <a:extLst>
              <a:ext uri="{FF2B5EF4-FFF2-40B4-BE49-F238E27FC236}">
                <a16:creationId xmlns:a16="http://schemas.microsoft.com/office/drawing/2014/main" id="{FF55FA92-C5AC-044F-A952-3A17023CDAB0}"/>
              </a:ext>
            </a:extLst>
          </p:cNvPr>
          <p:cNvSpPr txBox="1"/>
          <p:nvPr/>
        </p:nvSpPr>
        <p:spPr>
          <a:xfrm>
            <a:off x="5150338" y="6374423"/>
            <a:ext cx="3653564" cy="307777"/>
          </a:xfrm>
          <a:prstGeom prst="rect">
            <a:avLst/>
          </a:prstGeom>
          <a:noFill/>
        </p:spPr>
        <p:txBody>
          <a:bodyPr wrap="none" rtlCol="0">
            <a:spAutoFit/>
          </a:bodyPr>
          <a:lstStyle/>
          <a:p>
            <a:r>
              <a:rPr lang="ja-JP" altLang="en-US"/>
              <a:t>加藤 昌寛、中野匡．あたらしい眼科</a:t>
            </a:r>
            <a:r>
              <a:rPr lang="en-US" altLang="ja-JP" dirty="0"/>
              <a:t> 2016.</a:t>
            </a:r>
            <a:endParaRPr lang="en-US" dirty="0"/>
          </a:p>
        </p:txBody>
      </p:sp>
    </p:spTree>
    <p:extLst>
      <p:ext uri="{BB962C8B-B14F-4D97-AF65-F5344CB8AC3E}">
        <p14:creationId xmlns:p14="http://schemas.microsoft.com/office/powerpoint/2010/main" val="2925029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46CD-84B9-BB49-84B6-0A45ABBCDC58}"/>
              </a:ext>
            </a:extLst>
          </p:cNvPr>
          <p:cNvSpPr>
            <a:spLocks noGrp="1"/>
          </p:cNvSpPr>
          <p:nvPr>
            <p:ph type="title"/>
          </p:nvPr>
        </p:nvSpPr>
        <p:spPr/>
        <p:txBody>
          <a:bodyPr/>
          <a:lstStyle/>
          <a:p>
            <a:r>
              <a:rPr lang="ja-JP" altLang="en-US"/>
              <a:t>クラスター解析</a:t>
            </a:r>
            <a:endParaRPr lang="en-US" dirty="0"/>
          </a:p>
        </p:txBody>
      </p:sp>
      <p:pic>
        <p:nvPicPr>
          <p:cNvPr id="4" name="Picture 3">
            <a:extLst>
              <a:ext uri="{FF2B5EF4-FFF2-40B4-BE49-F238E27FC236}">
                <a16:creationId xmlns:a16="http://schemas.microsoft.com/office/drawing/2014/main" id="{4DB6001D-8FF7-344D-AB6F-C61D8C2D00D0}"/>
              </a:ext>
            </a:extLst>
          </p:cNvPr>
          <p:cNvPicPr>
            <a:picLocks noChangeAspect="1"/>
          </p:cNvPicPr>
          <p:nvPr/>
        </p:nvPicPr>
        <p:blipFill>
          <a:blip r:embed="rId3"/>
          <a:stretch>
            <a:fillRect/>
          </a:stretch>
        </p:blipFill>
        <p:spPr>
          <a:xfrm>
            <a:off x="0" y="1447977"/>
            <a:ext cx="9144000" cy="4618534"/>
          </a:xfrm>
          <a:prstGeom prst="rect">
            <a:avLst/>
          </a:prstGeom>
        </p:spPr>
      </p:pic>
      <p:sp>
        <p:nvSpPr>
          <p:cNvPr id="5" name="TextBox 4">
            <a:extLst>
              <a:ext uri="{FF2B5EF4-FFF2-40B4-BE49-F238E27FC236}">
                <a16:creationId xmlns:a16="http://schemas.microsoft.com/office/drawing/2014/main" id="{3876F064-271F-404A-A810-93FF17FA6ECB}"/>
              </a:ext>
            </a:extLst>
          </p:cNvPr>
          <p:cNvSpPr txBox="1"/>
          <p:nvPr/>
        </p:nvSpPr>
        <p:spPr>
          <a:xfrm>
            <a:off x="5150338" y="6374423"/>
            <a:ext cx="3653564" cy="307777"/>
          </a:xfrm>
          <a:prstGeom prst="rect">
            <a:avLst/>
          </a:prstGeom>
          <a:noFill/>
        </p:spPr>
        <p:txBody>
          <a:bodyPr wrap="none" rtlCol="0">
            <a:spAutoFit/>
          </a:bodyPr>
          <a:lstStyle/>
          <a:p>
            <a:r>
              <a:rPr lang="ja-JP" altLang="en-US"/>
              <a:t>加藤 昌寛、中野匡．あたらしい眼科</a:t>
            </a:r>
            <a:r>
              <a:rPr lang="en-US" altLang="ja-JP" dirty="0"/>
              <a:t> 2016.</a:t>
            </a:r>
            <a:endParaRPr lang="en-US" dirty="0"/>
          </a:p>
        </p:txBody>
      </p:sp>
    </p:spTree>
    <p:extLst>
      <p:ext uri="{BB962C8B-B14F-4D97-AF65-F5344CB8AC3E}">
        <p14:creationId xmlns:p14="http://schemas.microsoft.com/office/powerpoint/2010/main" val="321680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F93-3797-AB47-9043-65BCC7BB841D}"/>
              </a:ext>
            </a:extLst>
          </p:cNvPr>
          <p:cNvSpPr>
            <a:spLocks noGrp="1"/>
          </p:cNvSpPr>
          <p:nvPr>
            <p:ph type="title"/>
          </p:nvPr>
        </p:nvSpPr>
        <p:spPr/>
        <p:txBody>
          <a:bodyPr/>
          <a:lstStyle/>
          <a:p>
            <a:r>
              <a:rPr lang="ja-JP" altLang="en-US">
                <a:solidFill>
                  <a:schemeClr val="tx1"/>
                </a:solidFill>
              </a:rPr>
              <a:t>イベント解析</a:t>
            </a:r>
            <a:endParaRPr lang="en-US" dirty="0">
              <a:solidFill>
                <a:schemeClr val="tx1"/>
              </a:solidFill>
            </a:endParaRPr>
          </a:p>
        </p:txBody>
      </p:sp>
      <p:sp>
        <p:nvSpPr>
          <p:cNvPr id="4" name="Rectangle 3">
            <a:extLst>
              <a:ext uri="{FF2B5EF4-FFF2-40B4-BE49-F238E27FC236}">
                <a16:creationId xmlns:a16="http://schemas.microsoft.com/office/drawing/2014/main" id="{A98C282D-D86B-B94F-A376-25890D00FD5B}"/>
              </a:ext>
            </a:extLst>
          </p:cNvPr>
          <p:cNvSpPr/>
          <p:nvPr/>
        </p:nvSpPr>
        <p:spPr>
          <a:xfrm>
            <a:off x="2743200" y="6431747"/>
            <a:ext cx="5892800" cy="307777"/>
          </a:xfrm>
          <a:prstGeom prst="rect">
            <a:avLst/>
          </a:prstGeom>
        </p:spPr>
        <p:txBody>
          <a:bodyPr wrap="square">
            <a:spAutoFit/>
          </a:bodyPr>
          <a:lstStyle/>
          <a:p>
            <a:pPr algn="r"/>
            <a:r>
              <a:rPr lang="en-US" dirty="0"/>
              <a:t>Chauhan BC, </a:t>
            </a:r>
            <a:r>
              <a:rPr lang="en-US" dirty="0" err="1"/>
              <a:t>Garway</a:t>
            </a:r>
            <a:r>
              <a:rPr lang="en-US" dirty="0"/>
              <a:t>-Heath DF, </a:t>
            </a:r>
            <a:r>
              <a:rPr lang="en-US" dirty="0" err="1"/>
              <a:t>Goni</a:t>
            </a:r>
            <a:r>
              <a:rPr lang="en-US" dirty="0"/>
              <a:t> FJ, et al. Br J Ophthalmol 2008.</a:t>
            </a:r>
          </a:p>
        </p:txBody>
      </p:sp>
      <p:pic>
        <p:nvPicPr>
          <p:cNvPr id="6" name="Picture 5">
            <a:extLst>
              <a:ext uri="{FF2B5EF4-FFF2-40B4-BE49-F238E27FC236}">
                <a16:creationId xmlns:a16="http://schemas.microsoft.com/office/drawing/2014/main" id="{AB1924BB-8C40-3F45-B291-AD947ABF68DB}"/>
              </a:ext>
            </a:extLst>
          </p:cNvPr>
          <p:cNvPicPr>
            <a:picLocks noChangeAspect="1"/>
          </p:cNvPicPr>
          <p:nvPr/>
        </p:nvPicPr>
        <p:blipFill rotWithShape="1">
          <a:blip r:embed="rId2"/>
          <a:srcRect/>
          <a:stretch/>
        </p:blipFill>
        <p:spPr>
          <a:xfrm>
            <a:off x="2033588" y="1690826"/>
            <a:ext cx="5003800" cy="4410864"/>
          </a:xfrm>
          <a:prstGeom prst="rect">
            <a:avLst/>
          </a:prstGeom>
        </p:spPr>
      </p:pic>
    </p:spTree>
    <p:extLst>
      <p:ext uri="{BB962C8B-B14F-4D97-AF65-F5344CB8AC3E}">
        <p14:creationId xmlns:p14="http://schemas.microsoft.com/office/powerpoint/2010/main" val="375592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19"/>
          <p:cNvPicPr preferRelativeResize="0"/>
          <p:nvPr/>
        </p:nvPicPr>
        <p:blipFill rotWithShape="1">
          <a:blip r:embed="rId3">
            <a:alphaModFix/>
          </a:blip>
          <a:srcRect/>
          <a:stretch/>
        </p:blipFill>
        <p:spPr>
          <a:xfrm>
            <a:off x="1211974" y="3941380"/>
            <a:ext cx="6805137" cy="2521738"/>
          </a:xfrm>
          <a:prstGeom prst="rect">
            <a:avLst/>
          </a:prstGeom>
          <a:noFill/>
          <a:ln w="9525" cap="flat" cmpd="sng">
            <a:solidFill>
              <a:schemeClr val="dk1"/>
            </a:solidFill>
            <a:prstDash val="solid"/>
            <a:miter lim="800000"/>
            <a:headEnd type="none" w="sm" len="sm"/>
            <a:tailEnd type="none" w="sm" len="sm"/>
          </a:ln>
        </p:spPr>
      </p:pic>
      <p:pic>
        <p:nvPicPr>
          <p:cNvPr id="184" name="Google Shape;184;p19"/>
          <p:cNvPicPr preferRelativeResize="0"/>
          <p:nvPr/>
        </p:nvPicPr>
        <p:blipFill rotWithShape="1">
          <a:blip r:embed="rId4">
            <a:alphaModFix/>
          </a:blip>
          <a:srcRect l="50375" t="45265" r="3645" b="28362"/>
          <a:stretch/>
        </p:blipFill>
        <p:spPr>
          <a:xfrm>
            <a:off x="1211974" y="1343747"/>
            <a:ext cx="6849129" cy="2364879"/>
          </a:xfrm>
          <a:prstGeom prst="rect">
            <a:avLst/>
          </a:prstGeom>
          <a:noFill/>
          <a:ln w="9525" cap="flat" cmpd="sng">
            <a:solidFill>
              <a:schemeClr val="dk1"/>
            </a:solidFill>
            <a:prstDash val="solid"/>
            <a:miter lim="800000"/>
            <a:headEnd type="none" w="sm" len="sm"/>
            <a:tailEnd type="none" w="sm" len="sm"/>
          </a:ln>
        </p:spPr>
      </p:pic>
      <p:sp>
        <p:nvSpPr>
          <p:cNvPr id="185" name="Google Shape;185;p19"/>
          <p:cNvSpPr txBox="1"/>
          <p:nvPr/>
        </p:nvSpPr>
        <p:spPr>
          <a:xfrm>
            <a:off x="5628854" y="2926917"/>
            <a:ext cx="233910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800"/>
              <a:buFont typeface="Arial"/>
              <a:buNone/>
            </a:pPr>
            <a:r>
              <a:rPr lang="ja-JP" sz="2800" b="0" i="0" u="none" strike="noStrike" cap="none">
                <a:solidFill>
                  <a:srgbClr val="FF0000"/>
                </a:solidFill>
                <a:latin typeface="Arial"/>
                <a:ea typeface="Arial"/>
                <a:cs typeface="Arial"/>
                <a:sym typeface="Arial"/>
              </a:rPr>
              <a:t>ＭＤスロープ</a:t>
            </a:r>
            <a:endParaRPr sz="2800" b="0" i="0" u="none" strike="noStrike" cap="none">
              <a:solidFill>
                <a:srgbClr val="FF0000"/>
              </a:solidFill>
              <a:latin typeface="Arial"/>
              <a:ea typeface="Arial"/>
              <a:cs typeface="Arial"/>
              <a:sym typeface="Arial"/>
            </a:endParaRPr>
          </a:p>
        </p:txBody>
      </p:sp>
      <p:sp>
        <p:nvSpPr>
          <p:cNvPr id="186" name="Google Shape;186;p19"/>
          <p:cNvSpPr txBox="1"/>
          <p:nvPr/>
        </p:nvSpPr>
        <p:spPr>
          <a:xfrm>
            <a:off x="5768882" y="5940150"/>
            <a:ext cx="2221209"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800"/>
              <a:buFont typeface="Arial"/>
              <a:buNone/>
            </a:pPr>
            <a:r>
              <a:rPr lang="ja-JP" sz="2800" b="0" i="0" u="none" strike="noStrike" cap="none">
                <a:solidFill>
                  <a:srgbClr val="FF0000"/>
                </a:solidFill>
                <a:latin typeface="Arial"/>
                <a:ea typeface="Arial"/>
                <a:cs typeface="Arial"/>
                <a:sym typeface="Arial"/>
              </a:rPr>
              <a:t>VFIスロープ</a:t>
            </a:r>
            <a:endParaRPr sz="2800" b="0" i="0" u="none" strike="noStrike" cap="none">
              <a:solidFill>
                <a:srgbClr val="FF0000"/>
              </a:solidFill>
              <a:latin typeface="Arial"/>
              <a:ea typeface="Arial"/>
              <a:cs typeface="Arial"/>
              <a:sym typeface="Arial"/>
            </a:endParaRPr>
          </a:p>
        </p:txBody>
      </p:sp>
      <p:sp>
        <p:nvSpPr>
          <p:cNvPr id="187" name="Google Shape;187;p19"/>
          <p:cNvSpPr txBox="1">
            <a:spLocks noGrp="1"/>
          </p:cNvSpPr>
          <p:nvPr>
            <p:ph type="title"/>
          </p:nvPr>
        </p:nvSpPr>
        <p:spPr>
          <a:xfrm>
            <a:off x="392168" y="173421"/>
            <a:ext cx="78867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a:latin typeface="Cambria"/>
                <a:ea typeface="Cambria"/>
                <a:cs typeface="Cambria"/>
                <a:sym typeface="Cambria"/>
              </a:rPr>
              <a:t>HFA</a:t>
            </a:r>
            <a:r>
              <a:rPr lang="ja-JP" sz="4400" b="0" i="0" u="none" strike="noStrike" cap="none">
                <a:solidFill>
                  <a:schemeClr val="dk1"/>
                </a:solidFill>
                <a:latin typeface="Cambria"/>
                <a:ea typeface="Cambria"/>
                <a:cs typeface="Cambria"/>
                <a:sym typeface="Cambria"/>
              </a:rPr>
              <a:t>を用いた進行評価</a:t>
            </a:r>
            <a:br>
              <a:rPr lang="en-US" altLang="ja-JP" sz="4400" b="0" i="0" u="none" strike="noStrike" cap="none" dirty="0">
                <a:solidFill>
                  <a:schemeClr val="dk1"/>
                </a:solidFill>
                <a:latin typeface="Cambria"/>
                <a:ea typeface="Cambria"/>
                <a:cs typeface="Cambria"/>
                <a:sym typeface="Cambria"/>
              </a:rPr>
            </a:br>
            <a:r>
              <a:rPr lang="ja-JP" altLang="en-US" sz="4400" b="0" i="0" u="none" strike="noStrike" cap="none">
                <a:solidFill>
                  <a:schemeClr val="dk1"/>
                </a:solidFill>
                <a:latin typeface="Cambria"/>
                <a:ea typeface="Cambria"/>
                <a:cs typeface="Cambria"/>
                <a:sym typeface="Cambria"/>
              </a:rPr>
              <a:t>（トレンド）</a:t>
            </a:r>
            <a:endParaRPr sz="4400" b="0" i="0" u="none" strike="noStrike" cap="none" dirty="0">
              <a:solidFill>
                <a:schemeClr val="dk1"/>
              </a:solidFill>
              <a:latin typeface="Cambria"/>
              <a:ea typeface="Cambria"/>
              <a:cs typeface="Cambria"/>
              <a:sym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392167" y="173421"/>
            <a:ext cx="8395371"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ltLang="ja-JP" dirty="0"/>
              <a:t>OCT</a:t>
            </a:r>
            <a:r>
              <a:rPr lang="ja-JP" sz="4400" b="0" i="0" u="none" strike="noStrike" cap="none">
                <a:solidFill>
                  <a:schemeClr val="dk1"/>
                </a:solidFill>
                <a:latin typeface="Calibri"/>
                <a:ea typeface="Calibri"/>
                <a:cs typeface="Calibri"/>
                <a:sym typeface="Calibri"/>
              </a:rPr>
              <a:t>を用いた緑内障進行評価</a:t>
            </a:r>
            <a:endParaRPr sz="4400" b="0" i="0" u="none" strike="noStrike" cap="none" dirty="0">
              <a:solidFill>
                <a:schemeClr val="dk1"/>
              </a:solidFill>
              <a:latin typeface="Calibri"/>
              <a:ea typeface="Calibri"/>
              <a:cs typeface="Calibri"/>
              <a:sym typeface="Calibri"/>
            </a:endParaRPr>
          </a:p>
        </p:txBody>
      </p:sp>
      <p:pic>
        <p:nvPicPr>
          <p:cNvPr id="194" name="Google Shape;194;p20" descr="ONH51"/>
          <p:cNvPicPr preferRelativeResize="0"/>
          <p:nvPr/>
        </p:nvPicPr>
        <p:blipFill rotWithShape="1">
          <a:blip r:embed="rId3">
            <a:alphaModFix/>
          </a:blip>
          <a:srcRect/>
          <a:stretch/>
        </p:blipFill>
        <p:spPr>
          <a:xfrm>
            <a:off x="392168" y="1498984"/>
            <a:ext cx="6074734" cy="4556051"/>
          </a:xfrm>
          <a:prstGeom prst="rect">
            <a:avLst/>
          </a:prstGeom>
          <a:noFill/>
          <a:ln>
            <a:noFill/>
          </a:ln>
        </p:spPr>
      </p:pic>
      <p:pic>
        <p:nvPicPr>
          <p:cNvPr id="195" name="Google Shape;195;p20" descr="ONH51"/>
          <p:cNvPicPr preferRelativeResize="0"/>
          <p:nvPr/>
        </p:nvPicPr>
        <p:blipFill rotWithShape="1">
          <a:blip r:embed="rId3">
            <a:alphaModFix/>
          </a:blip>
          <a:srcRect l="34253" t="299" r="11367" b="41071"/>
          <a:stretch/>
        </p:blipFill>
        <p:spPr>
          <a:xfrm>
            <a:off x="3342290" y="1135117"/>
            <a:ext cx="5174611" cy="4177862"/>
          </a:xfrm>
          <a:prstGeom prst="ellipse">
            <a:avLst/>
          </a:prstGeom>
          <a:noFill/>
          <a:ln w="9525" cap="flat" cmpd="sng">
            <a:solidFill>
              <a:srgbClr val="000000"/>
            </a:solidFill>
            <a:prstDash val="solid"/>
            <a:miter lim="800000"/>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4CFB-2FDF-B749-9BAB-EFBA4C3BCE0A}"/>
              </a:ext>
            </a:extLst>
          </p:cNvPr>
          <p:cNvSpPr>
            <a:spLocks noGrp="1"/>
          </p:cNvSpPr>
          <p:nvPr>
            <p:ph type="title"/>
          </p:nvPr>
        </p:nvSpPr>
        <p:spPr/>
        <p:txBody>
          <a:bodyPr/>
          <a:lstStyle/>
          <a:p>
            <a:r>
              <a:rPr lang="en-US" dirty="0"/>
              <a:t>Structure &amp; Function</a:t>
            </a:r>
          </a:p>
        </p:txBody>
      </p:sp>
      <p:sp>
        <p:nvSpPr>
          <p:cNvPr id="3" name="Text Placeholder 2">
            <a:extLst>
              <a:ext uri="{FF2B5EF4-FFF2-40B4-BE49-F238E27FC236}">
                <a16:creationId xmlns:a16="http://schemas.microsoft.com/office/drawing/2014/main" id="{8D96CC10-A51E-4E43-92F6-F1A0C23D52D5}"/>
              </a:ext>
            </a:extLst>
          </p:cNvPr>
          <p:cNvSpPr>
            <a:spLocks noGrp="1"/>
          </p:cNvSpPr>
          <p:nvPr>
            <p:ph type="body" idx="1"/>
          </p:nvPr>
        </p:nvSpPr>
        <p:spPr/>
        <p:txBody>
          <a:bodyPr/>
          <a:lstStyle/>
          <a:p>
            <a:r>
              <a:rPr lang="en-US" dirty="0" err="1"/>
              <a:t>Harverth</a:t>
            </a:r>
            <a:endParaRPr lang="en-US" dirty="0"/>
          </a:p>
        </p:txBody>
      </p:sp>
    </p:spTree>
    <p:extLst>
      <p:ext uri="{BB962C8B-B14F-4D97-AF65-F5344CB8AC3E}">
        <p14:creationId xmlns:p14="http://schemas.microsoft.com/office/powerpoint/2010/main" val="1836219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B312-D649-8F44-9C44-43448D00A5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5466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endParaRPr sz="3200" b="0" i="0" u="none" strike="noStrike" cap="none" dirty="0">
              <a:solidFill>
                <a:schemeClr val="dk1"/>
              </a:solidFill>
              <a:latin typeface="Cambria"/>
              <a:ea typeface="Cambria"/>
              <a:cs typeface="Cambria"/>
              <a:sym typeface="Cambria"/>
            </a:endParaRP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Tree>
    <p:extLst>
      <p:ext uri="{BB962C8B-B14F-4D97-AF65-F5344CB8AC3E}">
        <p14:creationId xmlns:p14="http://schemas.microsoft.com/office/powerpoint/2010/main" val="189099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4CFB-2FDF-B749-9BAB-EFBA4C3BCE0A}"/>
              </a:ext>
            </a:extLst>
          </p:cNvPr>
          <p:cNvSpPr>
            <a:spLocks noGrp="1"/>
          </p:cNvSpPr>
          <p:nvPr>
            <p:ph type="title"/>
          </p:nvPr>
        </p:nvSpPr>
        <p:spPr/>
        <p:txBody>
          <a:bodyPr/>
          <a:lstStyle/>
          <a:p>
            <a:r>
              <a:rPr lang="en-US" dirty="0"/>
              <a:t>Structure &amp; Function</a:t>
            </a:r>
          </a:p>
        </p:txBody>
      </p:sp>
      <p:sp>
        <p:nvSpPr>
          <p:cNvPr id="3" name="Text Placeholder 2">
            <a:extLst>
              <a:ext uri="{FF2B5EF4-FFF2-40B4-BE49-F238E27FC236}">
                <a16:creationId xmlns:a16="http://schemas.microsoft.com/office/drawing/2014/main" id="{8D96CC10-A51E-4E43-92F6-F1A0C23D52D5}"/>
              </a:ext>
            </a:extLst>
          </p:cNvPr>
          <p:cNvSpPr>
            <a:spLocks noGrp="1"/>
          </p:cNvSpPr>
          <p:nvPr>
            <p:ph type="body" idx="1"/>
          </p:nvPr>
        </p:nvSpPr>
        <p:spPr/>
        <p:txBody>
          <a:bodyPr/>
          <a:lstStyle/>
          <a:p>
            <a:r>
              <a:rPr lang="en-US" dirty="0"/>
              <a:t>HFA10-2</a:t>
            </a:r>
          </a:p>
        </p:txBody>
      </p:sp>
    </p:spTree>
    <p:extLst>
      <p:ext uri="{BB962C8B-B14F-4D97-AF65-F5344CB8AC3E}">
        <p14:creationId xmlns:p14="http://schemas.microsoft.com/office/powerpoint/2010/main" val="3134650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D3F1-46C7-5C48-9228-98C09C35CFF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B712154-B8C4-EB45-B94B-A2497FEA581E}"/>
              </a:ext>
            </a:extLst>
          </p:cNvPr>
          <p:cNvSpPr>
            <a:spLocks noGrp="1"/>
          </p:cNvSpPr>
          <p:nvPr>
            <p:ph type="body" idx="1"/>
          </p:nvPr>
        </p:nvSpPr>
        <p:spPr/>
        <p:txBody>
          <a:bodyPr/>
          <a:lstStyle/>
          <a:p>
            <a:r>
              <a:rPr lang="en-US" dirty="0"/>
              <a:t>GCIPL and HFA10-2 (Rao HL. IOVS2015)</a:t>
            </a:r>
          </a:p>
          <a:p>
            <a:endParaRPr lang="en-US" dirty="0"/>
          </a:p>
          <a:p>
            <a:endParaRPr lang="en-US" dirty="0"/>
          </a:p>
          <a:p>
            <a:endParaRPr lang="en-US" dirty="0"/>
          </a:p>
        </p:txBody>
      </p:sp>
    </p:spTree>
    <p:extLst>
      <p:ext uri="{BB962C8B-B14F-4D97-AF65-F5344CB8AC3E}">
        <p14:creationId xmlns:p14="http://schemas.microsoft.com/office/powerpoint/2010/main" val="2213097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E265-A3D8-1A4A-A58C-DF6D1A182CD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F424D35-ED38-A044-BC0D-B399D937F52D}"/>
              </a:ext>
            </a:extLst>
          </p:cNvPr>
          <p:cNvPicPr>
            <a:picLocks noChangeAspect="1"/>
          </p:cNvPicPr>
          <p:nvPr/>
        </p:nvPicPr>
        <p:blipFill>
          <a:blip r:embed="rId2"/>
          <a:stretch>
            <a:fillRect/>
          </a:stretch>
        </p:blipFill>
        <p:spPr>
          <a:xfrm>
            <a:off x="0" y="731313"/>
            <a:ext cx="9144000" cy="5395374"/>
          </a:xfrm>
          <a:prstGeom prst="rect">
            <a:avLst/>
          </a:prstGeom>
        </p:spPr>
      </p:pic>
      <p:sp>
        <p:nvSpPr>
          <p:cNvPr id="5" name="TextBox 4">
            <a:extLst>
              <a:ext uri="{FF2B5EF4-FFF2-40B4-BE49-F238E27FC236}">
                <a16:creationId xmlns:a16="http://schemas.microsoft.com/office/drawing/2014/main" id="{97F611B0-5B05-B24B-B7D1-701F15E00791}"/>
              </a:ext>
            </a:extLst>
          </p:cNvPr>
          <p:cNvSpPr txBox="1"/>
          <p:nvPr/>
        </p:nvSpPr>
        <p:spPr>
          <a:xfrm>
            <a:off x="6697224" y="6338984"/>
            <a:ext cx="1818126" cy="307777"/>
          </a:xfrm>
          <a:prstGeom prst="rect">
            <a:avLst/>
          </a:prstGeom>
          <a:noFill/>
        </p:spPr>
        <p:txBody>
          <a:bodyPr wrap="none" rtlCol="0">
            <a:spAutoFit/>
          </a:bodyPr>
          <a:lstStyle/>
          <a:p>
            <a:r>
              <a:rPr lang="en-US" dirty="0"/>
              <a:t>Rao HL. IOVS 2015.</a:t>
            </a:r>
          </a:p>
        </p:txBody>
      </p:sp>
    </p:spTree>
    <p:extLst>
      <p:ext uri="{BB962C8B-B14F-4D97-AF65-F5344CB8AC3E}">
        <p14:creationId xmlns:p14="http://schemas.microsoft.com/office/powerpoint/2010/main" val="205464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78AA-E733-C042-A2CD-AD04BCE79A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7F9DAAF-E2E9-2E41-94BF-D6BD3EE8031F}"/>
              </a:ext>
            </a:extLst>
          </p:cNvPr>
          <p:cNvPicPr>
            <a:picLocks noChangeAspect="1"/>
          </p:cNvPicPr>
          <p:nvPr/>
        </p:nvPicPr>
        <p:blipFill>
          <a:blip r:embed="rId2"/>
          <a:stretch>
            <a:fillRect/>
          </a:stretch>
        </p:blipFill>
        <p:spPr>
          <a:xfrm>
            <a:off x="0" y="797750"/>
            <a:ext cx="9144000" cy="5262499"/>
          </a:xfrm>
          <a:prstGeom prst="rect">
            <a:avLst/>
          </a:prstGeom>
        </p:spPr>
      </p:pic>
      <p:sp>
        <p:nvSpPr>
          <p:cNvPr id="5" name="TextBox 4">
            <a:extLst>
              <a:ext uri="{FF2B5EF4-FFF2-40B4-BE49-F238E27FC236}">
                <a16:creationId xmlns:a16="http://schemas.microsoft.com/office/drawing/2014/main" id="{EA222096-3C49-1B44-94BD-8B06204C7E44}"/>
              </a:ext>
            </a:extLst>
          </p:cNvPr>
          <p:cNvSpPr txBox="1"/>
          <p:nvPr/>
        </p:nvSpPr>
        <p:spPr>
          <a:xfrm>
            <a:off x="6697224" y="6338984"/>
            <a:ext cx="1818126" cy="307777"/>
          </a:xfrm>
          <a:prstGeom prst="rect">
            <a:avLst/>
          </a:prstGeom>
          <a:noFill/>
        </p:spPr>
        <p:txBody>
          <a:bodyPr wrap="none" rtlCol="0">
            <a:spAutoFit/>
          </a:bodyPr>
          <a:lstStyle/>
          <a:p>
            <a:r>
              <a:rPr lang="en-US" dirty="0"/>
              <a:t>Rao HL. IOVS 2015.</a:t>
            </a:r>
          </a:p>
        </p:txBody>
      </p:sp>
    </p:spTree>
    <p:extLst>
      <p:ext uri="{BB962C8B-B14F-4D97-AF65-F5344CB8AC3E}">
        <p14:creationId xmlns:p14="http://schemas.microsoft.com/office/powerpoint/2010/main" val="1846922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521C-937B-1949-8FFE-991233B8F4C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711C435-7BAE-AE42-A233-9BDE73F194BE}"/>
              </a:ext>
            </a:extLst>
          </p:cNvPr>
          <p:cNvPicPr>
            <a:picLocks noChangeAspect="1"/>
          </p:cNvPicPr>
          <p:nvPr/>
        </p:nvPicPr>
        <p:blipFill>
          <a:blip r:embed="rId2"/>
          <a:stretch>
            <a:fillRect/>
          </a:stretch>
        </p:blipFill>
        <p:spPr>
          <a:xfrm>
            <a:off x="0" y="2128706"/>
            <a:ext cx="9144000" cy="2600587"/>
          </a:xfrm>
          <a:prstGeom prst="rect">
            <a:avLst/>
          </a:prstGeom>
        </p:spPr>
      </p:pic>
      <p:sp>
        <p:nvSpPr>
          <p:cNvPr id="5" name="TextBox 4">
            <a:extLst>
              <a:ext uri="{FF2B5EF4-FFF2-40B4-BE49-F238E27FC236}">
                <a16:creationId xmlns:a16="http://schemas.microsoft.com/office/drawing/2014/main" id="{16FCD65A-7135-3A47-84E0-BF0FDDB9BF4B}"/>
              </a:ext>
            </a:extLst>
          </p:cNvPr>
          <p:cNvSpPr txBox="1"/>
          <p:nvPr/>
        </p:nvSpPr>
        <p:spPr>
          <a:xfrm>
            <a:off x="6697224" y="6338984"/>
            <a:ext cx="1818126" cy="307777"/>
          </a:xfrm>
          <a:prstGeom prst="rect">
            <a:avLst/>
          </a:prstGeom>
          <a:noFill/>
        </p:spPr>
        <p:txBody>
          <a:bodyPr wrap="none" rtlCol="0">
            <a:spAutoFit/>
          </a:bodyPr>
          <a:lstStyle/>
          <a:p>
            <a:r>
              <a:rPr lang="en-US" dirty="0"/>
              <a:t>Rao HL. IOVS 2015.</a:t>
            </a:r>
          </a:p>
        </p:txBody>
      </p:sp>
    </p:spTree>
    <p:extLst>
      <p:ext uri="{BB962C8B-B14F-4D97-AF65-F5344CB8AC3E}">
        <p14:creationId xmlns:p14="http://schemas.microsoft.com/office/powerpoint/2010/main" val="1585734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628650" y="600801"/>
            <a:ext cx="7886700" cy="91251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000"/>
              <a:buFont typeface="Calibri"/>
              <a:buNone/>
            </a:pPr>
            <a:r>
              <a:rPr lang="ja-JP" sz="4000" b="0" i="0" u="none" strike="noStrike" cap="none">
                <a:solidFill>
                  <a:schemeClr val="dk1"/>
                </a:solidFill>
                <a:latin typeface="Calibri"/>
                <a:ea typeface="Calibri"/>
                <a:cs typeface="Calibri"/>
                <a:sym typeface="Calibri"/>
              </a:rPr>
              <a:t>網膜神経節細胞数でみる緑内障</a:t>
            </a:r>
            <a:endParaRPr sz="4000" b="0" i="0" u="none" strike="noStrike" cap="none">
              <a:solidFill>
                <a:schemeClr val="dk1"/>
              </a:solidFill>
              <a:latin typeface="Calibri"/>
              <a:ea typeface="Calibri"/>
              <a:cs typeface="Calibri"/>
              <a:sym typeface="Calibri"/>
            </a:endParaRPr>
          </a:p>
        </p:txBody>
      </p:sp>
      <p:sp>
        <p:nvSpPr>
          <p:cNvPr id="237" name="Google Shape;237;p24"/>
          <p:cNvSpPr/>
          <p:nvPr/>
        </p:nvSpPr>
        <p:spPr>
          <a:xfrm>
            <a:off x="825504" y="2125040"/>
            <a:ext cx="6687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１.</a:t>
            </a:r>
            <a:endParaRPr/>
          </a:p>
        </p:txBody>
      </p:sp>
      <p:sp>
        <p:nvSpPr>
          <p:cNvPr id="238" name="Google Shape;238;p24"/>
          <p:cNvSpPr/>
          <p:nvPr/>
        </p:nvSpPr>
        <p:spPr>
          <a:xfrm>
            <a:off x="1402270" y="1995774"/>
            <a:ext cx="5801588"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緑内障進行判定　—　機能と構造</a:t>
            </a:r>
            <a:endParaRPr sz="2800" b="0" i="0" u="none" strike="noStrike" cap="none">
              <a:solidFill>
                <a:srgbClr val="BFBFBF"/>
              </a:solidFill>
              <a:latin typeface="Arial"/>
              <a:ea typeface="Arial"/>
              <a:cs typeface="Arial"/>
              <a:sym typeface="Arial"/>
            </a:endParaRPr>
          </a:p>
        </p:txBody>
      </p:sp>
      <p:sp>
        <p:nvSpPr>
          <p:cNvPr id="239" name="Google Shape;239;p24"/>
          <p:cNvSpPr/>
          <p:nvPr/>
        </p:nvSpPr>
        <p:spPr>
          <a:xfrm>
            <a:off x="869752" y="2954090"/>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2.</a:t>
            </a:r>
            <a:endParaRPr/>
          </a:p>
        </p:txBody>
      </p:sp>
      <p:sp>
        <p:nvSpPr>
          <p:cNvPr id="240" name="Google Shape;240;p24"/>
          <p:cNvSpPr/>
          <p:nvPr/>
        </p:nvSpPr>
        <p:spPr>
          <a:xfrm>
            <a:off x="1402270" y="2831570"/>
            <a:ext cx="7596951"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神経節細胞数の推定　—　機能と構造の統合</a:t>
            </a:r>
            <a:endParaRPr sz="2800" b="0" i="0" u="none" strike="noStrike" cap="none">
              <a:solidFill>
                <a:schemeClr val="dk1"/>
              </a:solidFill>
              <a:latin typeface="Arial"/>
              <a:ea typeface="Arial"/>
              <a:cs typeface="Arial"/>
              <a:sym typeface="Arial"/>
            </a:endParaRPr>
          </a:p>
        </p:txBody>
      </p:sp>
      <p:sp>
        <p:nvSpPr>
          <p:cNvPr id="241" name="Google Shape;241;p24"/>
          <p:cNvSpPr/>
          <p:nvPr/>
        </p:nvSpPr>
        <p:spPr>
          <a:xfrm>
            <a:off x="1449624" y="3757443"/>
            <a:ext cx="4724370"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神経節細胞数推定の診断力</a:t>
            </a:r>
            <a:endParaRPr sz="2800" b="0" i="0" u="none" strike="noStrike" cap="none">
              <a:solidFill>
                <a:srgbClr val="BFBFBF"/>
              </a:solidFill>
              <a:latin typeface="Arial"/>
              <a:ea typeface="Arial"/>
              <a:cs typeface="Arial"/>
              <a:sym typeface="Arial"/>
            </a:endParaRPr>
          </a:p>
        </p:txBody>
      </p:sp>
      <p:sp>
        <p:nvSpPr>
          <p:cNvPr id="242" name="Google Shape;242;p24"/>
          <p:cNvSpPr/>
          <p:nvPr/>
        </p:nvSpPr>
        <p:spPr>
          <a:xfrm>
            <a:off x="917106" y="38396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3.</a:t>
            </a:r>
            <a:endParaRPr/>
          </a:p>
        </p:txBody>
      </p:sp>
      <p:sp>
        <p:nvSpPr>
          <p:cNvPr id="243" name="Google Shape;243;p24"/>
          <p:cNvSpPr/>
          <p:nvPr/>
        </p:nvSpPr>
        <p:spPr>
          <a:xfrm>
            <a:off x="1402270" y="4683316"/>
            <a:ext cx="6963766"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神経節細胞数推定とMD・VFIの比較検討</a:t>
            </a:r>
            <a:endParaRPr sz="2800" b="0" i="0" u="none" strike="noStrike" cap="none">
              <a:solidFill>
                <a:srgbClr val="BFBFBF"/>
              </a:solidFill>
              <a:latin typeface="Arial"/>
              <a:ea typeface="Arial"/>
              <a:cs typeface="Arial"/>
              <a:sym typeface="Arial"/>
            </a:endParaRPr>
          </a:p>
        </p:txBody>
      </p:sp>
      <p:sp>
        <p:nvSpPr>
          <p:cNvPr id="244" name="Google Shape;244;p24"/>
          <p:cNvSpPr/>
          <p:nvPr/>
        </p:nvSpPr>
        <p:spPr>
          <a:xfrm>
            <a:off x="943830" y="48084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4.</a:t>
            </a:r>
            <a:endParaRPr/>
          </a:p>
        </p:txBody>
      </p:sp>
      <p:sp>
        <p:nvSpPr>
          <p:cNvPr id="245" name="Google Shape;245;p24"/>
          <p:cNvSpPr/>
          <p:nvPr/>
        </p:nvSpPr>
        <p:spPr>
          <a:xfrm>
            <a:off x="1449624" y="5474831"/>
            <a:ext cx="1133644"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考按</a:t>
            </a:r>
            <a:endParaRPr sz="2800" b="0" i="0" u="none" strike="noStrike" cap="none">
              <a:solidFill>
                <a:srgbClr val="BFBFBF"/>
              </a:solidFill>
              <a:latin typeface="Arial"/>
              <a:ea typeface="Arial"/>
              <a:cs typeface="Arial"/>
              <a:sym typeface="Arial"/>
            </a:endParaRPr>
          </a:p>
        </p:txBody>
      </p:sp>
      <p:sp>
        <p:nvSpPr>
          <p:cNvPr id="246" name="Google Shape;246;p24"/>
          <p:cNvSpPr/>
          <p:nvPr/>
        </p:nvSpPr>
        <p:spPr>
          <a:xfrm>
            <a:off x="943830" y="5561009"/>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5.</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5" descr="takahashi yoshimi L HFA 全面.jpg"/>
          <p:cNvPicPr preferRelativeResize="0"/>
          <p:nvPr/>
        </p:nvPicPr>
        <p:blipFill rotWithShape="1">
          <a:blip r:embed="rId3">
            <a:alphaModFix/>
          </a:blip>
          <a:srcRect/>
          <a:stretch/>
        </p:blipFill>
        <p:spPr>
          <a:xfrm>
            <a:off x="254709" y="1140974"/>
            <a:ext cx="4677382" cy="5066136"/>
          </a:xfrm>
          <a:prstGeom prst="rect">
            <a:avLst/>
          </a:prstGeom>
          <a:noFill/>
          <a:ln>
            <a:noFill/>
          </a:ln>
        </p:spPr>
      </p:pic>
      <p:pic>
        <p:nvPicPr>
          <p:cNvPr id="253" name="Google Shape;253;p25" descr="takahashi yoshimi L OCT 全面.jpg"/>
          <p:cNvPicPr preferRelativeResize="0"/>
          <p:nvPr/>
        </p:nvPicPr>
        <p:blipFill rotWithShape="1">
          <a:blip r:embed="rId4">
            <a:alphaModFix/>
          </a:blip>
          <a:srcRect/>
          <a:stretch/>
        </p:blipFill>
        <p:spPr>
          <a:xfrm>
            <a:off x="4725737" y="1140974"/>
            <a:ext cx="4401916" cy="4840519"/>
          </a:xfrm>
          <a:prstGeom prst="rect">
            <a:avLst/>
          </a:prstGeom>
          <a:noFill/>
          <a:ln>
            <a:noFill/>
          </a:ln>
        </p:spPr>
      </p:pic>
      <p:sp>
        <p:nvSpPr>
          <p:cNvPr id="254" name="Google Shape;254;p25"/>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		</a:t>
            </a:r>
            <a:endParaRPr sz="4400" b="0" i="0" u="none" strike="noStrike" cap="none">
              <a:solidFill>
                <a:schemeClr val="dk1"/>
              </a:solidFill>
              <a:latin typeface="Calibri"/>
              <a:ea typeface="Calibri"/>
              <a:cs typeface="Calibri"/>
              <a:sym typeface="Calibri"/>
            </a:endParaRPr>
          </a:p>
        </p:txBody>
      </p:sp>
      <p:sp>
        <p:nvSpPr>
          <p:cNvPr id="255" name="Google Shape;255;p25"/>
          <p:cNvSpPr txBox="1"/>
          <p:nvPr/>
        </p:nvSpPr>
        <p:spPr>
          <a:xfrm>
            <a:off x="2207642" y="2215196"/>
            <a:ext cx="5109091" cy="230832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ja-JP" sz="4800" b="0" i="0" u="none" strike="noStrike" cap="none">
                <a:solidFill>
                  <a:srgbClr val="000000"/>
                </a:solidFill>
                <a:latin typeface="Arial"/>
                <a:ea typeface="Arial"/>
                <a:cs typeface="Arial"/>
                <a:sym typeface="Arial"/>
              </a:rPr>
              <a:t>機能と構造を</a:t>
            </a: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r>
              <a:rPr lang="ja-JP" sz="4800" b="0" i="0" u="none" strike="noStrike" cap="none">
                <a:solidFill>
                  <a:srgbClr val="000000"/>
                </a:solidFill>
                <a:latin typeface="Arial"/>
                <a:ea typeface="Arial"/>
                <a:cs typeface="Arial"/>
                <a:sym typeface="Arial"/>
              </a:rPr>
              <a:t>一つのものとして</a:t>
            </a: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r>
              <a:rPr lang="ja-JP" sz="4800" b="0" i="0" u="none" strike="noStrike" cap="none">
                <a:solidFill>
                  <a:srgbClr val="000000"/>
                </a:solidFill>
                <a:latin typeface="Arial"/>
                <a:ea typeface="Arial"/>
                <a:cs typeface="Arial"/>
                <a:sym typeface="Arial"/>
              </a:rPr>
              <a:t>評価できないか？</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6"/>
          <p:cNvSpPr txBox="1">
            <a:spLocks noGrp="1"/>
          </p:cNvSpPr>
          <p:nvPr>
            <p:ph type="title"/>
          </p:nvPr>
        </p:nvSpPr>
        <p:spPr>
          <a:xfrm>
            <a:off x="1018470" y="957933"/>
            <a:ext cx="8111105"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000"/>
              <a:buFont typeface="Calibri"/>
              <a:buNone/>
            </a:pPr>
            <a:r>
              <a:rPr lang="ja-JP" sz="4000" b="0" i="0" u="none" strike="noStrike" cap="none">
                <a:solidFill>
                  <a:schemeClr val="dk1"/>
                </a:solidFill>
                <a:latin typeface="Calibri"/>
                <a:ea typeface="Calibri"/>
                <a:cs typeface="Calibri"/>
                <a:sym typeface="Calibri"/>
              </a:rPr>
              <a:t>緑内障: </a:t>
            </a:r>
            <a:r>
              <a:rPr lang="ja-JP" sz="4000" b="0" i="0" u="none" strike="noStrike" cap="none">
                <a:solidFill>
                  <a:srgbClr val="FF0000"/>
                </a:solidFill>
                <a:latin typeface="Cambria"/>
                <a:ea typeface="Cambria"/>
                <a:cs typeface="Cambria"/>
                <a:sym typeface="Cambria"/>
              </a:rPr>
              <a:t>網膜神経節細胞</a:t>
            </a:r>
            <a:r>
              <a:rPr lang="ja-JP" sz="4000" b="0" i="0" u="none" strike="noStrike" cap="none">
                <a:solidFill>
                  <a:schemeClr val="dk1"/>
                </a:solidFill>
                <a:latin typeface="Cambria"/>
                <a:ea typeface="Cambria"/>
                <a:cs typeface="Cambria"/>
                <a:sym typeface="Cambria"/>
              </a:rPr>
              <a:t>の障害</a:t>
            </a:r>
            <a:endParaRPr sz="4000" b="0" i="0" u="none" strike="noStrike" cap="none">
              <a:solidFill>
                <a:schemeClr val="dk1"/>
              </a:solidFill>
              <a:latin typeface="Calibri"/>
              <a:ea typeface="Calibri"/>
              <a:cs typeface="Calibri"/>
              <a:sym typeface="Calibri"/>
            </a:endParaRPr>
          </a:p>
        </p:txBody>
      </p:sp>
      <p:sp>
        <p:nvSpPr>
          <p:cNvPr id="262" name="Google Shape;262;p26"/>
          <p:cNvSpPr txBox="1"/>
          <p:nvPr/>
        </p:nvSpPr>
        <p:spPr>
          <a:xfrm>
            <a:off x="1032894" y="4359945"/>
            <a:ext cx="762701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Cambria"/>
              <a:buNone/>
            </a:pPr>
            <a:r>
              <a:rPr lang="ja-JP" sz="4000" b="0" i="0" u="none" strike="noStrike" cap="none">
                <a:solidFill>
                  <a:srgbClr val="000000"/>
                </a:solidFill>
                <a:latin typeface="Cambria"/>
                <a:ea typeface="Cambria"/>
                <a:cs typeface="Cambria"/>
                <a:sym typeface="Cambria"/>
              </a:rPr>
              <a:t>機能面：HFAから</a:t>
            </a:r>
            <a:r>
              <a:rPr lang="en-US" altLang="ja-JP" sz="4000" dirty="0">
                <a:latin typeface="Cambria"/>
                <a:ea typeface="Cambria"/>
                <a:cs typeface="Cambria"/>
                <a:sym typeface="Cambria"/>
              </a:rPr>
              <a:t>RGC</a:t>
            </a:r>
            <a:r>
              <a:rPr lang="ja-JP" sz="4000" b="0" i="0" u="none" strike="noStrike" cap="none">
                <a:solidFill>
                  <a:srgbClr val="000000"/>
                </a:solidFill>
                <a:latin typeface="Cambria"/>
                <a:ea typeface="Cambria"/>
                <a:cs typeface="Cambria"/>
                <a:sym typeface="Cambria"/>
              </a:rPr>
              <a:t>数推定</a:t>
            </a:r>
            <a:endParaRPr sz="4000" b="0" i="0" u="none" strike="noStrike" cap="none" dirty="0">
              <a:solidFill>
                <a:srgbClr val="000000"/>
              </a:solidFill>
              <a:latin typeface="Cambria"/>
              <a:ea typeface="Cambria"/>
              <a:cs typeface="Cambria"/>
              <a:sym typeface="Cambria"/>
            </a:endParaRPr>
          </a:p>
        </p:txBody>
      </p:sp>
      <p:sp>
        <p:nvSpPr>
          <p:cNvPr id="263" name="Google Shape;263;p26"/>
          <p:cNvSpPr/>
          <p:nvPr/>
        </p:nvSpPr>
        <p:spPr>
          <a:xfrm>
            <a:off x="4444551" y="6452050"/>
            <a:ext cx="4448100"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Harwerth RS, et al, Prog Retin Eye Res. 2010</a:t>
            </a:r>
            <a:endParaRPr sz="1400" b="0" i="0" u="none" strike="noStrike" cap="none">
              <a:solidFill>
                <a:srgbClr val="000000"/>
              </a:solidFill>
              <a:latin typeface="Arial"/>
              <a:ea typeface="Arial"/>
              <a:cs typeface="Arial"/>
              <a:sym typeface="Arial"/>
            </a:endParaRPr>
          </a:p>
        </p:txBody>
      </p:sp>
      <p:sp>
        <p:nvSpPr>
          <p:cNvPr id="264" name="Google Shape;264;p26"/>
          <p:cNvSpPr/>
          <p:nvPr/>
        </p:nvSpPr>
        <p:spPr>
          <a:xfrm>
            <a:off x="1032895" y="2975737"/>
            <a:ext cx="787908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Cambria"/>
              <a:buNone/>
            </a:pPr>
            <a:r>
              <a:rPr lang="ja-JP" sz="4000" b="0" i="0" u="none" strike="noStrike" cap="none">
                <a:solidFill>
                  <a:srgbClr val="000000"/>
                </a:solidFill>
                <a:latin typeface="Cambria"/>
                <a:ea typeface="Cambria"/>
                <a:cs typeface="Cambria"/>
                <a:sym typeface="Cambria"/>
              </a:rPr>
              <a:t>構造面：</a:t>
            </a:r>
            <a:r>
              <a:rPr lang="en-US" altLang="ja-JP" sz="4000" dirty="0">
                <a:latin typeface="Cambria"/>
                <a:ea typeface="Cambria"/>
                <a:cs typeface="Cambria"/>
                <a:sym typeface="Cambria"/>
              </a:rPr>
              <a:t>OCT</a:t>
            </a:r>
            <a:r>
              <a:rPr lang="ja-JP" sz="4000" b="0" i="0" u="none" strike="noStrike" cap="none">
                <a:solidFill>
                  <a:srgbClr val="000000"/>
                </a:solidFill>
                <a:latin typeface="Cambria"/>
                <a:ea typeface="Cambria"/>
                <a:cs typeface="Cambria"/>
                <a:sym typeface="Cambria"/>
              </a:rPr>
              <a:t>から</a:t>
            </a:r>
            <a:r>
              <a:rPr lang="en-US" altLang="ja-JP" sz="4000" b="0" i="0" u="none" strike="noStrike" cap="none" dirty="0">
                <a:solidFill>
                  <a:srgbClr val="000000"/>
                </a:solidFill>
                <a:latin typeface="Cambria"/>
                <a:ea typeface="Cambria"/>
                <a:cs typeface="Cambria"/>
                <a:sym typeface="Cambria"/>
              </a:rPr>
              <a:t>RGC</a:t>
            </a:r>
            <a:r>
              <a:rPr lang="ja-JP" sz="4000" b="0" i="0" u="none" strike="noStrike" cap="none">
                <a:solidFill>
                  <a:srgbClr val="000000"/>
                </a:solidFill>
                <a:latin typeface="Cambria"/>
                <a:ea typeface="Cambria"/>
                <a:cs typeface="Cambria"/>
                <a:sym typeface="Cambria"/>
              </a:rPr>
              <a:t>数推定</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270" name="Google Shape;270;p27"/>
          <p:cNvGrpSpPr/>
          <p:nvPr/>
        </p:nvGrpSpPr>
        <p:grpSpPr>
          <a:xfrm>
            <a:off x="1279346" y="3249778"/>
            <a:ext cx="6585309" cy="2246313"/>
            <a:chOff x="1371067" y="2728939"/>
            <a:chExt cx="6585309" cy="2644277"/>
          </a:xfrm>
        </p:grpSpPr>
        <p:sp>
          <p:nvSpPr>
            <p:cNvPr id="271" name="Google Shape;271;p27"/>
            <p:cNvSpPr/>
            <p:nvPr/>
          </p:nvSpPr>
          <p:spPr>
            <a:xfrm>
              <a:off x="1371067" y="2733338"/>
              <a:ext cx="6579732" cy="2639878"/>
            </a:xfrm>
            <a:prstGeom prst="rtTriangl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 name="Google Shape;272;p27"/>
            <p:cNvSpPr txBox="1"/>
            <p:nvPr/>
          </p:nvSpPr>
          <p:spPr>
            <a:xfrm>
              <a:off x="2153921" y="4053277"/>
              <a:ext cx="158417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800"/>
                <a:buFont typeface="Arial"/>
                <a:buNone/>
              </a:pPr>
              <a:r>
                <a:rPr lang="ja-JP" sz="4800" b="0" i="0" u="none" strike="noStrike" cap="none">
                  <a:solidFill>
                    <a:schemeClr val="lt1"/>
                  </a:solidFill>
                  <a:latin typeface="Arial"/>
                  <a:ea typeface="Arial"/>
                  <a:cs typeface="Arial"/>
                  <a:sym typeface="Arial"/>
                </a:rPr>
                <a:t>OCT</a:t>
              </a:r>
              <a:endParaRPr sz="4800" b="0" i="0" u="none" strike="noStrike" cap="none">
                <a:solidFill>
                  <a:schemeClr val="lt1"/>
                </a:solidFill>
                <a:latin typeface="Arial"/>
                <a:ea typeface="Arial"/>
                <a:cs typeface="Arial"/>
                <a:sym typeface="Arial"/>
              </a:endParaRPr>
            </a:p>
          </p:txBody>
        </p:sp>
        <p:sp>
          <p:nvSpPr>
            <p:cNvPr id="273" name="Google Shape;273;p27"/>
            <p:cNvSpPr/>
            <p:nvPr/>
          </p:nvSpPr>
          <p:spPr>
            <a:xfrm rot="10800000">
              <a:off x="1376644" y="2728939"/>
              <a:ext cx="6579732" cy="2639878"/>
            </a:xfrm>
            <a:prstGeom prst="rtTriangle">
              <a:avLst/>
            </a:prstGeom>
            <a:solidFill>
              <a:srgbClr val="FFFF0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74" name="Google Shape;274;p27"/>
            <p:cNvSpPr txBox="1"/>
            <p:nvPr/>
          </p:nvSpPr>
          <p:spPr>
            <a:xfrm>
              <a:off x="5785945" y="3244300"/>
              <a:ext cx="1624560"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ja-JP" sz="4800" b="0" i="0" u="none" strike="noStrike" cap="none">
                  <a:solidFill>
                    <a:srgbClr val="000000"/>
                  </a:solidFill>
                  <a:latin typeface="Arial"/>
                  <a:ea typeface="Arial"/>
                  <a:cs typeface="Arial"/>
                  <a:sym typeface="Arial"/>
                </a:rPr>
                <a:t>HFA</a:t>
              </a:r>
              <a:endParaRPr sz="4800" b="0" i="0" u="none" strike="noStrike" cap="none">
                <a:solidFill>
                  <a:srgbClr val="000000"/>
                </a:solidFill>
                <a:latin typeface="Arial"/>
                <a:ea typeface="Arial"/>
                <a:cs typeface="Arial"/>
                <a:sym typeface="Arial"/>
              </a:endParaRPr>
            </a:p>
          </p:txBody>
        </p:sp>
      </p:grpSp>
      <p:sp>
        <p:nvSpPr>
          <p:cNvPr id="275" name="Google Shape;275;p27"/>
          <p:cNvSpPr txBox="1"/>
          <p:nvPr/>
        </p:nvSpPr>
        <p:spPr>
          <a:xfrm>
            <a:off x="690500" y="5788273"/>
            <a:ext cx="9028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早期</a:t>
            </a:r>
            <a:endParaRPr sz="2800" b="0" i="0" u="none" strike="noStrike" cap="none">
              <a:solidFill>
                <a:srgbClr val="000000"/>
              </a:solidFill>
              <a:latin typeface="Arial"/>
              <a:ea typeface="Arial"/>
              <a:cs typeface="Arial"/>
              <a:sym typeface="Arial"/>
            </a:endParaRPr>
          </a:p>
        </p:txBody>
      </p:sp>
      <p:sp>
        <p:nvSpPr>
          <p:cNvPr id="276" name="Google Shape;276;p27"/>
          <p:cNvSpPr txBox="1"/>
          <p:nvPr/>
        </p:nvSpPr>
        <p:spPr>
          <a:xfrm>
            <a:off x="7627633" y="5788273"/>
            <a:ext cx="9028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後期</a:t>
            </a:r>
            <a:endParaRPr sz="2800" b="0" i="0" u="none" strike="noStrike" cap="none">
              <a:solidFill>
                <a:srgbClr val="000000"/>
              </a:solidFill>
              <a:latin typeface="Arial"/>
              <a:ea typeface="Arial"/>
              <a:cs typeface="Arial"/>
              <a:sym typeface="Arial"/>
            </a:endParaRPr>
          </a:p>
        </p:txBody>
      </p:sp>
      <p:cxnSp>
        <p:nvCxnSpPr>
          <p:cNvPr id="277" name="Google Shape;277;p27"/>
          <p:cNvCxnSpPr>
            <a:stCxn id="275" idx="3"/>
            <a:endCxn id="276" idx="1"/>
          </p:cNvCxnSpPr>
          <p:nvPr/>
        </p:nvCxnSpPr>
        <p:spPr>
          <a:xfrm>
            <a:off x="1593311" y="6049883"/>
            <a:ext cx="6034200" cy="0"/>
          </a:xfrm>
          <a:prstGeom prst="straightConnector1">
            <a:avLst/>
          </a:prstGeom>
          <a:noFill/>
          <a:ln w="53975" cap="flat" cmpd="sng">
            <a:solidFill>
              <a:srgbClr val="3E6EC2"/>
            </a:solidFill>
            <a:prstDash val="solid"/>
            <a:round/>
            <a:headEnd type="none" w="sm" len="sm"/>
            <a:tailEnd type="stealth" w="med" len="med"/>
          </a:ln>
        </p:spPr>
      </p:cxnSp>
      <p:sp>
        <p:nvSpPr>
          <p:cNvPr id="278" name="Google Shape;278;p27"/>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sz="1800" b="0" i="0" u="none" strike="noStrike" cap="none">
              <a:solidFill>
                <a:schemeClr val="dk1"/>
              </a:solidFill>
              <a:latin typeface="Calibri"/>
              <a:ea typeface="Calibri"/>
              <a:cs typeface="Calibri"/>
              <a:sym typeface="Calibri"/>
            </a:endParaRPr>
          </a:p>
        </p:txBody>
      </p:sp>
      <p:sp>
        <p:nvSpPr>
          <p:cNvPr id="279" name="Google Shape;279;p27"/>
          <p:cNvSpPr/>
          <p:nvPr/>
        </p:nvSpPr>
        <p:spPr>
          <a:xfrm>
            <a:off x="3796556" y="6177220"/>
            <a:ext cx="174688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ja-JP" sz="1800" b="0" i="0" u="none" strike="noStrike" cap="none">
                <a:solidFill>
                  <a:schemeClr val="dk1"/>
                </a:solidFill>
                <a:latin typeface="Calibri"/>
                <a:ea typeface="Calibri"/>
                <a:cs typeface="Calibri"/>
                <a:sym typeface="Calibri"/>
              </a:rPr>
              <a:t>緑内障の進行</a:t>
            </a:r>
            <a:endParaRPr sz="1800" b="0" i="0" u="none" strike="noStrike" cap="none">
              <a:solidFill>
                <a:srgbClr val="000000"/>
              </a:solidFill>
              <a:latin typeface="Arial"/>
              <a:ea typeface="Arial"/>
              <a:cs typeface="Arial"/>
              <a:sym typeface="Arial"/>
            </a:endParaRPr>
          </a:p>
        </p:txBody>
      </p:sp>
      <p:sp>
        <p:nvSpPr>
          <p:cNvPr id="280" name="Google Shape;280;p27"/>
          <p:cNvSpPr txBox="1"/>
          <p:nvPr/>
        </p:nvSpPr>
        <p:spPr>
          <a:xfrm>
            <a:off x="163865" y="286961"/>
            <a:ext cx="879408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ja-JP" sz="4400" b="0" i="0" u="none" strike="noStrike" cap="none">
                <a:solidFill>
                  <a:srgbClr val="000000"/>
                </a:solidFill>
                <a:latin typeface="Arial"/>
                <a:ea typeface="Arial"/>
                <a:cs typeface="Arial"/>
                <a:sym typeface="Arial"/>
              </a:rPr>
              <a:t>重み付けした網膜神経細胞数推定</a:t>
            </a:r>
            <a:endParaRPr sz="4400" b="0" i="0" u="none" strike="noStrike" cap="none">
              <a:solidFill>
                <a:srgbClr val="000000"/>
              </a:solidFill>
              <a:latin typeface="Arial"/>
              <a:ea typeface="Arial"/>
              <a:cs typeface="Arial"/>
              <a:sym typeface="Arial"/>
            </a:endParaRPr>
          </a:p>
        </p:txBody>
      </p:sp>
      <p:sp>
        <p:nvSpPr>
          <p:cNvPr id="281" name="Google Shape;281;p27"/>
          <p:cNvSpPr txBox="1"/>
          <p:nvPr/>
        </p:nvSpPr>
        <p:spPr>
          <a:xfrm>
            <a:off x="7578749" y="5434516"/>
            <a:ext cx="62949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-30</a:t>
            </a:r>
            <a:endParaRPr sz="2400" b="0" i="0" u="none" strike="noStrike" cap="none">
              <a:solidFill>
                <a:srgbClr val="000000"/>
              </a:solidFill>
              <a:latin typeface="Arial"/>
              <a:ea typeface="Arial"/>
              <a:cs typeface="Arial"/>
              <a:sym typeface="Arial"/>
            </a:endParaRPr>
          </a:p>
        </p:txBody>
      </p:sp>
      <p:sp>
        <p:nvSpPr>
          <p:cNvPr id="282" name="Google Shape;282;p27"/>
          <p:cNvSpPr txBox="1"/>
          <p:nvPr/>
        </p:nvSpPr>
        <p:spPr>
          <a:xfrm>
            <a:off x="1203864" y="5434516"/>
            <a:ext cx="35583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0</a:t>
            </a:r>
            <a:endParaRPr sz="2400" b="0" i="0" u="none" strike="noStrike" cap="none">
              <a:solidFill>
                <a:srgbClr val="000000"/>
              </a:solidFill>
              <a:latin typeface="Arial"/>
              <a:ea typeface="Arial"/>
              <a:cs typeface="Arial"/>
              <a:sym typeface="Arial"/>
            </a:endParaRPr>
          </a:p>
        </p:txBody>
      </p:sp>
      <p:sp>
        <p:nvSpPr>
          <p:cNvPr id="283" name="Google Shape;283;p27"/>
          <p:cNvSpPr txBox="1"/>
          <p:nvPr/>
        </p:nvSpPr>
        <p:spPr>
          <a:xfrm>
            <a:off x="3913674" y="5434525"/>
            <a:ext cx="13617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MD値</a:t>
            </a:r>
            <a:endParaRPr sz="2400" b="0" i="0" u="none" strike="noStrike" cap="none">
              <a:solidFill>
                <a:srgbClr val="000000"/>
              </a:solidFill>
              <a:latin typeface="Arial"/>
              <a:ea typeface="Arial"/>
              <a:cs typeface="Arial"/>
              <a:sym typeface="Arial"/>
            </a:endParaRPr>
          </a:p>
        </p:txBody>
      </p:sp>
      <p:grpSp>
        <p:nvGrpSpPr>
          <p:cNvPr id="284" name="Google Shape;284;p27"/>
          <p:cNvGrpSpPr/>
          <p:nvPr/>
        </p:nvGrpSpPr>
        <p:grpSpPr>
          <a:xfrm>
            <a:off x="212561" y="1142275"/>
            <a:ext cx="8671986" cy="1201523"/>
            <a:chOff x="472014" y="1442675"/>
            <a:chExt cx="8671986" cy="1201523"/>
          </a:xfrm>
        </p:grpSpPr>
        <p:sp>
          <p:nvSpPr>
            <p:cNvPr id="285" name="Google Shape;285;p27"/>
            <p:cNvSpPr txBox="1"/>
            <p:nvPr/>
          </p:nvSpPr>
          <p:spPr>
            <a:xfrm>
              <a:off x="472014" y="1442675"/>
              <a:ext cx="8671986" cy="11380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sz="2400" b="0" i="0" u="none" strike="noStrike" cap="none">
                <a:solidFill>
                  <a:schemeClr val="dk1"/>
                </a:solidFill>
                <a:latin typeface="Calibri"/>
                <a:ea typeface="Calibri"/>
                <a:cs typeface="Calibri"/>
                <a:sym typeface="Calibri"/>
              </a:endParaRPr>
            </a:p>
          </p:txBody>
        </p:sp>
        <p:sp>
          <p:nvSpPr>
            <p:cNvPr id="286" name="Google Shape;286;p27"/>
            <p:cNvSpPr/>
            <p:nvPr/>
          </p:nvSpPr>
          <p:spPr>
            <a:xfrm>
              <a:off x="3717230" y="2291989"/>
              <a:ext cx="2521644" cy="338554"/>
            </a:xfrm>
            <a:prstGeom prst="rect">
              <a:avLst/>
            </a:prstGeom>
            <a:solidFill>
              <a:srgbClr val="4472C4"/>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600"/>
                <a:buFont typeface="Calibri"/>
                <a:buNone/>
              </a:pPr>
              <a:r>
                <a:rPr lang="ja-JP" sz="1600" b="0" i="0" u="none" strike="noStrike" cap="none">
                  <a:solidFill>
                    <a:srgbClr val="FFFFFF"/>
                  </a:solidFill>
                  <a:latin typeface="Calibri"/>
                  <a:ea typeface="Calibri"/>
                  <a:cs typeface="Calibri"/>
                  <a:sym typeface="Calibri"/>
                </a:rPr>
                <a:t>OCTを主としたRGC数推定</a:t>
              </a:r>
              <a:endParaRPr sz="1600" b="0" i="0" u="none" strike="noStrike" cap="none">
                <a:solidFill>
                  <a:srgbClr val="FFFFFF"/>
                </a:solidFill>
                <a:latin typeface="Arial"/>
                <a:ea typeface="Arial"/>
                <a:cs typeface="Arial"/>
                <a:sym typeface="Arial"/>
              </a:endParaRPr>
            </a:p>
          </p:txBody>
        </p:sp>
        <p:sp>
          <p:nvSpPr>
            <p:cNvPr id="287" name="Google Shape;287;p27"/>
            <p:cNvSpPr/>
            <p:nvPr/>
          </p:nvSpPr>
          <p:spPr>
            <a:xfrm>
              <a:off x="6743049" y="2305644"/>
              <a:ext cx="2223686" cy="338554"/>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Calibri"/>
                <a:buNone/>
              </a:pPr>
              <a:r>
                <a:rPr lang="ja-JP" sz="1600" b="0" i="0" u="none" strike="noStrike" cap="none">
                  <a:solidFill>
                    <a:schemeClr val="dk1"/>
                  </a:solidFill>
                  <a:latin typeface="Calibri"/>
                  <a:ea typeface="Calibri"/>
                  <a:cs typeface="Calibri"/>
                  <a:sym typeface="Calibri"/>
                </a:rPr>
                <a:t> 視野からのRGC数推定</a:t>
              </a:r>
              <a:endParaRPr sz="1600" b="0" i="0" u="none" strike="noStrike" cap="none">
                <a:solidFill>
                  <a:schemeClr val="dk1"/>
                </a:solidFill>
                <a:latin typeface="Calibri"/>
                <a:ea typeface="Calibri"/>
                <a:cs typeface="Calibri"/>
                <a:sym typeface="Calibri"/>
              </a:endParaRPr>
            </a:p>
          </p:txBody>
        </p:sp>
        <p:sp>
          <p:nvSpPr>
            <p:cNvPr id="288" name="Google Shape;288;p27"/>
            <p:cNvSpPr/>
            <p:nvPr/>
          </p:nvSpPr>
          <p:spPr>
            <a:xfrm>
              <a:off x="5421195" y="1993565"/>
              <a:ext cx="163865" cy="259436"/>
            </a:xfrm>
            <a:prstGeom prst="triangle">
              <a:avLst>
                <a:gd name="adj" fmla="val 5000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9" name="Google Shape;289;p27"/>
            <p:cNvSpPr/>
            <p:nvPr/>
          </p:nvSpPr>
          <p:spPr>
            <a:xfrm>
              <a:off x="7539973" y="2009420"/>
              <a:ext cx="163865" cy="259436"/>
            </a:xfrm>
            <a:prstGeom prst="triangle">
              <a:avLst>
                <a:gd name="adj" fmla="val 5000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90" name="Google Shape;290;p27"/>
          <p:cNvSpPr txBox="1"/>
          <p:nvPr/>
        </p:nvSpPr>
        <p:spPr>
          <a:xfrm>
            <a:off x="6240527" y="2444165"/>
            <a:ext cx="2852063"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HFAでの閾値と偏心度で規定</a:t>
            </a:r>
            <a:endParaRPr sz="1600" b="0" i="0" u="none" strike="noStrike" cap="none">
              <a:solidFill>
                <a:srgbClr val="000000"/>
              </a:solidFill>
              <a:latin typeface="Arial"/>
              <a:ea typeface="Arial"/>
              <a:cs typeface="Arial"/>
              <a:sym typeface="Arial"/>
            </a:endParaRPr>
          </a:p>
        </p:txBody>
      </p:sp>
      <p:sp>
        <p:nvSpPr>
          <p:cNvPr id="291" name="Google Shape;291;p27"/>
          <p:cNvSpPr txBox="1"/>
          <p:nvPr/>
        </p:nvSpPr>
        <p:spPr>
          <a:xfrm>
            <a:off x="3499882" y="2405400"/>
            <a:ext cx="2351926" cy="5847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平均RNFL厚と年齢と</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MD値による補正で規定</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a:spLocks noGrp="1"/>
          </p:cNvSpPr>
          <p:nvPr>
            <p:ph type="title"/>
          </p:nvPr>
        </p:nvSpPr>
        <p:spPr>
          <a:xfrm>
            <a:off x="628650" y="600801"/>
            <a:ext cx="7886700" cy="91251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000"/>
              <a:buFont typeface="Calibri"/>
              <a:buNone/>
            </a:pPr>
            <a:r>
              <a:rPr lang="ja-JP" sz="4000" b="0" i="0" u="none" strike="noStrike" cap="none">
                <a:solidFill>
                  <a:schemeClr val="dk1"/>
                </a:solidFill>
                <a:latin typeface="Calibri"/>
                <a:ea typeface="Calibri"/>
                <a:cs typeface="Calibri"/>
                <a:sym typeface="Calibri"/>
              </a:rPr>
              <a:t>網膜神経節細胞数でみる緑内障</a:t>
            </a:r>
            <a:endParaRPr sz="4000" b="0" i="0" u="none" strike="noStrike" cap="none">
              <a:solidFill>
                <a:schemeClr val="dk1"/>
              </a:solidFill>
              <a:latin typeface="Calibri"/>
              <a:ea typeface="Calibri"/>
              <a:cs typeface="Calibri"/>
              <a:sym typeface="Calibri"/>
            </a:endParaRPr>
          </a:p>
        </p:txBody>
      </p:sp>
      <p:sp>
        <p:nvSpPr>
          <p:cNvPr id="297" name="Google Shape;297;p28"/>
          <p:cNvSpPr/>
          <p:nvPr/>
        </p:nvSpPr>
        <p:spPr>
          <a:xfrm>
            <a:off x="807575" y="2125040"/>
            <a:ext cx="6687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１.</a:t>
            </a:r>
            <a:endParaRPr/>
          </a:p>
        </p:txBody>
      </p:sp>
      <p:sp>
        <p:nvSpPr>
          <p:cNvPr id="298" name="Google Shape;298;p28"/>
          <p:cNvSpPr/>
          <p:nvPr/>
        </p:nvSpPr>
        <p:spPr>
          <a:xfrm>
            <a:off x="1402270" y="1995774"/>
            <a:ext cx="5801588"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緑内障進行判定　—　機能と構造</a:t>
            </a:r>
            <a:endParaRPr sz="2800" b="0" i="0" u="none" strike="noStrike" cap="none">
              <a:solidFill>
                <a:srgbClr val="BFBFBF"/>
              </a:solidFill>
              <a:latin typeface="Arial"/>
              <a:ea typeface="Arial"/>
              <a:cs typeface="Arial"/>
              <a:sym typeface="Arial"/>
            </a:endParaRPr>
          </a:p>
        </p:txBody>
      </p:sp>
      <p:sp>
        <p:nvSpPr>
          <p:cNvPr id="299" name="Google Shape;299;p28"/>
          <p:cNvSpPr/>
          <p:nvPr/>
        </p:nvSpPr>
        <p:spPr>
          <a:xfrm>
            <a:off x="869752" y="2954090"/>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2.</a:t>
            </a:r>
            <a:endParaRPr/>
          </a:p>
        </p:txBody>
      </p:sp>
      <p:sp>
        <p:nvSpPr>
          <p:cNvPr id="300" name="Google Shape;300;p28"/>
          <p:cNvSpPr/>
          <p:nvPr/>
        </p:nvSpPr>
        <p:spPr>
          <a:xfrm>
            <a:off x="1402270" y="2831570"/>
            <a:ext cx="7596951"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神経節細胞数の推定　—　機能と構造の統合</a:t>
            </a:r>
            <a:endParaRPr sz="2800" b="0" i="0" u="none" strike="noStrike" cap="none">
              <a:solidFill>
                <a:srgbClr val="BFBFBF"/>
              </a:solidFill>
              <a:latin typeface="Arial"/>
              <a:ea typeface="Arial"/>
              <a:cs typeface="Arial"/>
              <a:sym typeface="Arial"/>
            </a:endParaRPr>
          </a:p>
        </p:txBody>
      </p:sp>
      <p:sp>
        <p:nvSpPr>
          <p:cNvPr id="301" name="Google Shape;301;p28"/>
          <p:cNvSpPr/>
          <p:nvPr/>
        </p:nvSpPr>
        <p:spPr>
          <a:xfrm>
            <a:off x="1449624" y="3757443"/>
            <a:ext cx="4724370"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神経節細胞数推定の診断力</a:t>
            </a:r>
            <a:endParaRPr sz="2800" b="0" i="0" u="none" strike="noStrike" cap="none">
              <a:solidFill>
                <a:schemeClr val="dk1"/>
              </a:solidFill>
              <a:latin typeface="Arial"/>
              <a:ea typeface="Arial"/>
              <a:cs typeface="Arial"/>
              <a:sym typeface="Arial"/>
            </a:endParaRPr>
          </a:p>
        </p:txBody>
      </p:sp>
      <p:sp>
        <p:nvSpPr>
          <p:cNvPr id="302" name="Google Shape;302;p28"/>
          <p:cNvSpPr/>
          <p:nvPr/>
        </p:nvSpPr>
        <p:spPr>
          <a:xfrm>
            <a:off x="917106" y="38396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3.</a:t>
            </a:r>
            <a:endParaRPr/>
          </a:p>
        </p:txBody>
      </p:sp>
      <p:sp>
        <p:nvSpPr>
          <p:cNvPr id="303" name="Google Shape;303;p28"/>
          <p:cNvSpPr/>
          <p:nvPr/>
        </p:nvSpPr>
        <p:spPr>
          <a:xfrm>
            <a:off x="1402270" y="4683316"/>
            <a:ext cx="6963766"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神経節細胞数推定とMD・VFIの比較検討</a:t>
            </a:r>
            <a:endParaRPr sz="2800" b="0" i="0" u="none" strike="noStrike" cap="none">
              <a:solidFill>
                <a:srgbClr val="BFBFBF"/>
              </a:solidFill>
              <a:latin typeface="Arial"/>
              <a:ea typeface="Arial"/>
              <a:cs typeface="Arial"/>
              <a:sym typeface="Arial"/>
            </a:endParaRPr>
          </a:p>
        </p:txBody>
      </p:sp>
      <p:sp>
        <p:nvSpPr>
          <p:cNvPr id="304" name="Google Shape;304;p28"/>
          <p:cNvSpPr/>
          <p:nvPr/>
        </p:nvSpPr>
        <p:spPr>
          <a:xfrm>
            <a:off x="943830" y="48084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4.</a:t>
            </a:r>
            <a:endParaRPr/>
          </a:p>
        </p:txBody>
      </p:sp>
      <p:sp>
        <p:nvSpPr>
          <p:cNvPr id="305" name="Google Shape;305;p28"/>
          <p:cNvSpPr/>
          <p:nvPr/>
        </p:nvSpPr>
        <p:spPr>
          <a:xfrm>
            <a:off x="1449624" y="5474831"/>
            <a:ext cx="1133644"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考按</a:t>
            </a:r>
            <a:endParaRPr sz="2800" b="0" i="0" u="none" strike="noStrike" cap="none">
              <a:solidFill>
                <a:srgbClr val="BFBFBF"/>
              </a:solidFill>
              <a:latin typeface="Arial"/>
              <a:ea typeface="Arial"/>
              <a:cs typeface="Arial"/>
              <a:sym typeface="Arial"/>
            </a:endParaRPr>
          </a:p>
        </p:txBody>
      </p:sp>
      <p:sp>
        <p:nvSpPr>
          <p:cNvPr id="306" name="Google Shape;306;p28"/>
          <p:cNvSpPr/>
          <p:nvPr/>
        </p:nvSpPr>
        <p:spPr>
          <a:xfrm>
            <a:off x="943830" y="5561009"/>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緑内障の進行</a:t>
            </a:r>
            <a:endParaRPr sz="4400" b="0" i="0" u="none" strike="noStrike" cap="none">
              <a:solidFill>
                <a:schemeClr val="dk1"/>
              </a:solidFill>
              <a:latin typeface="Calibri"/>
              <a:ea typeface="Calibri"/>
              <a:cs typeface="Calibri"/>
              <a:sym typeface="Calibri"/>
            </a:endParaRPr>
          </a:p>
        </p:txBody>
      </p:sp>
      <p:grpSp>
        <p:nvGrpSpPr>
          <p:cNvPr id="130" name="Google Shape;130;p16"/>
          <p:cNvGrpSpPr/>
          <p:nvPr/>
        </p:nvGrpSpPr>
        <p:grpSpPr>
          <a:xfrm>
            <a:off x="-83151" y="1416555"/>
            <a:ext cx="8895154" cy="7980513"/>
            <a:chOff x="-83150" y="1225385"/>
            <a:chExt cx="8895154" cy="7980513"/>
          </a:xfrm>
        </p:grpSpPr>
        <p:sp>
          <p:nvSpPr>
            <p:cNvPr id="131" name="Google Shape;131;p16"/>
            <p:cNvSpPr/>
            <p:nvPr/>
          </p:nvSpPr>
          <p:spPr>
            <a:xfrm>
              <a:off x="591172" y="1714130"/>
              <a:ext cx="7882759" cy="7491768"/>
            </a:xfrm>
            <a:prstGeom prst="blockArc">
              <a:avLst>
                <a:gd name="adj1" fmla="val 10800000"/>
                <a:gd name="adj2" fmla="val 0"/>
                <a:gd name="adj3" fmla="val 25000"/>
              </a:avLst>
            </a:prstGeom>
            <a:gradFill>
              <a:gsLst>
                <a:gs pos="0">
                  <a:srgbClr val="FF0000"/>
                </a:gs>
                <a:gs pos="8000">
                  <a:srgbClr val="FF0000"/>
                </a:gs>
                <a:gs pos="17000">
                  <a:srgbClr val="FF6000"/>
                </a:gs>
                <a:gs pos="28000">
                  <a:srgbClr val="FF7700"/>
                </a:gs>
                <a:gs pos="34000">
                  <a:srgbClr val="FFC000"/>
                </a:gs>
                <a:gs pos="48000">
                  <a:srgbClr val="FFC000"/>
                </a:gs>
                <a:gs pos="63000">
                  <a:srgbClr val="00B050"/>
                </a:gs>
                <a:gs pos="75000">
                  <a:srgbClr val="00B0F0"/>
                </a:gs>
                <a:gs pos="86000">
                  <a:srgbClr val="3E4971"/>
                </a:gs>
                <a:gs pos="100000">
                  <a:srgbClr val="3E4971"/>
                </a:gs>
              </a:gsLst>
              <a:path path="circle">
                <a:fillToRect l="100000" t="100000"/>
              </a:path>
              <a:tileRect r="-100000" b="-100000"/>
            </a:gra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 name="Google Shape;132;p16"/>
            <p:cNvSpPr txBox="1"/>
            <p:nvPr/>
          </p:nvSpPr>
          <p:spPr>
            <a:xfrm>
              <a:off x="1224365" y="507568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正常</a:t>
              </a:r>
              <a:endParaRPr sz="1400" b="0" i="0" u="none" strike="noStrike" cap="none">
                <a:solidFill>
                  <a:schemeClr val="lt1"/>
                </a:solidFill>
                <a:latin typeface="Cambria"/>
                <a:ea typeface="Cambria"/>
                <a:cs typeface="Cambria"/>
                <a:sym typeface="Cambria"/>
              </a:endParaRPr>
            </a:p>
          </p:txBody>
        </p:sp>
        <p:sp>
          <p:nvSpPr>
            <p:cNvPr id="133" name="Google Shape;133;p16"/>
            <p:cNvSpPr txBox="1"/>
            <p:nvPr/>
          </p:nvSpPr>
          <p:spPr>
            <a:xfrm>
              <a:off x="944369" y="4317667"/>
              <a:ext cx="149111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アポトーシス加速</a:t>
              </a:r>
              <a:endParaRPr sz="1400" b="0" i="0" u="none" strike="noStrike" cap="none">
                <a:solidFill>
                  <a:schemeClr val="lt1"/>
                </a:solidFill>
                <a:latin typeface="Cambria"/>
                <a:ea typeface="Cambria"/>
                <a:cs typeface="Cambria"/>
                <a:sym typeface="Cambria"/>
              </a:endParaRPr>
            </a:p>
          </p:txBody>
        </p:sp>
        <p:sp>
          <p:nvSpPr>
            <p:cNvPr id="134" name="Google Shape;134;p16"/>
            <p:cNvSpPr/>
            <p:nvPr/>
          </p:nvSpPr>
          <p:spPr>
            <a:xfrm rot="-4721470">
              <a:off x="1335423" y="4729293"/>
              <a:ext cx="321622" cy="262594"/>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5" name="Google Shape;135;p16"/>
            <p:cNvSpPr/>
            <p:nvPr/>
          </p:nvSpPr>
          <p:spPr>
            <a:xfrm rot="-3933702">
              <a:off x="1501627" y="401714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6" name="Google Shape;136;p16"/>
            <p:cNvSpPr/>
            <p:nvPr/>
          </p:nvSpPr>
          <p:spPr>
            <a:xfrm rot="-3154914">
              <a:off x="-404719" y="2748182"/>
              <a:ext cx="269817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検出不能な疾患</a:t>
              </a:r>
              <a:endParaRPr/>
            </a:p>
          </p:txBody>
        </p:sp>
        <p:sp>
          <p:nvSpPr>
            <p:cNvPr id="137" name="Google Shape;137;p16"/>
            <p:cNvSpPr txBox="1"/>
            <p:nvPr/>
          </p:nvSpPr>
          <p:spPr>
            <a:xfrm>
              <a:off x="1166830" y="3383234"/>
              <a:ext cx="203132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網膜神経節細胞死</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軸索欠損</a:t>
              </a:r>
              <a:endParaRPr sz="1800" b="0" i="0" u="none" strike="noStrike" cap="none">
                <a:solidFill>
                  <a:srgbClr val="000000"/>
                </a:solidFill>
                <a:latin typeface="Cambria"/>
                <a:ea typeface="Cambria"/>
                <a:cs typeface="Cambria"/>
                <a:sym typeface="Cambria"/>
              </a:endParaRPr>
            </a:p>
          </p:txBody>
        </p:sp>
        <p:sp>
          <p:nvSpPr>
            <p:cNvPr id="138" name="Google Shape;138;p16"/>
            <p:cNvSpPr/>
            <p:nvPr/>
          </p:nvSpPr>
          <p:spPr>
            <a:xfrm rot="-2700000">
              <a:off x="1864089" y="30332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9" name="Google Shape;139;p16"/>
            <p:cNvSpPr/>
            <p:nvPr/>
          </p:nvSpPr>
          <p:spPr>
            <a:xfrm rot="-2220000">
              <a:off x="2990179" y="218356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0" name="Google Shape;140;p16"/>
            <p:cNvSpPr txBox="1"/>
            <p:nvPr/>
          </p:nvSpPr>
          <p:spPr>
            <a:xfrm>
              <a:off x="1878466" y="2544518"/>
              <a:ext cx="21595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網膜神経節細胞層の変化</a:t>
              </a:r>
              <a:endParaRPr sz="1400" b="0" i="0" u="none" strike="noStrike" cap="none">
                <a:solidFill>
                  <a:schemeClr val="lt1"/>
                </a:solidFill>
                <a:latin typeface="Cambria"/>
                <a:ea typeface="Cambria"/>
                <a:cs typeface="Cambria"/>
                <a:sym typeface="Cambria"/>
              </a:endParaRPr>
            </a:p>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検出不能</a:t>
              </a:r>
              <a:endParaRPr sz="1400" b="0" i="0" u="none" strike="noStrike" cap="none">
                <a:solidFill>
                  <a:schemeClr val="lt1"/>
                </a:solidFill>
                <a:latin typeface="Cambria"/>
                <a:ea typeface="Cambria"/>
                <a:cs typeface="Cambria"/>
                <a:sym typeface="Cambria"/>
              </a:endParaRPr>
            </a:p>
          </p:txBody>
        </p:sp>
        <p:sp>
          <p:nvSpPr>
            <p:cNvPr id="141" name="Google Shape;141;p16"/>
            <p:cNvSpPr txBox="1"/>
            <p:nvPr/>
          </p:nvSpPr>
          <p:spPr>
            <a:xfrm>
              <a:off x="3492217" y="1924944"/>
              <a:ext cx="22621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網膜神経節細胞層の</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変化検出</a:t>
              </a:r>
              <a:endParaRPr sz="1800" b="0" i="0" u="none" strike="noStrike" cap="none">
                <a:solidFill>
                  <a:srgbClr val="000000"/>
                </a:solidFill>
                <a:latin typeface="Cambria"/>
                <a:ea typeface="Cambria"/>
                <a:cs typeface="Cambria"/>
                <a:sym typeface="Cambria"/>
              </a:endParaRPr>
            </a:p>
          </p:txBody>
        </p:sp>
        <p:sp>
          <p:nvSpPr>
            <p:cNvPr id="142" name="Google Shape;142;p16"/>
            <p:cNvSpPr/>
            <p:nvPr/>
          </p:nvSpPr>
          <p:spPr>
            <a:xfrm rot="2580000">
              <a:off x="5665879" y="225133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3" name="Google Shape;143;p16"/>
            <p:cNvSpPr txBox="1"/>
            <p:nvPr/>
          </p:nvSpPr>
          <p:spPr>
            <a:xfrm>
              <a:off x="4948212" y="2538030"/>
              <a:ext cx="184698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SWAPによる視野変化</a:t>
              </a:r>
              <a:endParaRPr sz="1400" b="0" i="0" u="none" strike="noStrike" cap="none">
                <a:solidFill>
                  <a:schemeClr val="lt1"/>
                </a:solidFill>
                <a:latin typeface="Cambria"/>
                <a:ea typeface="Cambria"/>
                <a:cs typeface="Cambria"/>
                <a:sym typeface="Cambria"/>
              </a:endParaRPr>
            </a:p>
          </p:txBody>
        </p:sp>
        <p:sp>
          <p:nvSpPr>
            <p:cNvPr id="144" name="Google Shape;144;p16"/>
            <p:cNvSpPr/>
            <p:nvPr/>
          </p:nvSpPr>
          <p:spPr>
            <a:xfrm rot="3240000">
              <a:off x="6501098" y="288262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5" name="Google Shape;145;p16"/>
            <p:cNvSpPr txBox="1"/>
            <p:nvPr/>
          </p:nvSpPr>
          <p:spPr>
            <a:xfrm>
              <a:off x="5402856" y="3207884"/>
              <a:ext cx="249299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標準自動視野計による</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視野変化</a:t>
              </a:r>
              <a:endParaRPr sz="1800" b="0" i="0" u="none" strike="noStrike" cap="none">
                <a:solidFill>
                  <a:srgbClr val="000000"/>
                </a:solidFill>
                <a:latin typeface="Cambria"/>
                <a:ea typeface="Cambria"/>
                <a:cs typeface="Cambria"/>
                <a:sym typeface="Cambria"/>
              </a:endParaRPr>
            </a:p>
          </p:txBody>
        </p:sp>
        <p:sp>
          <p:nvSpPr>
            <p:cNvPr id="146" name="Google Shape;146;p16"/>
            <p:cNvSpPr/>
            <p:nvPr/>
          </p:nvSpPr>
          <p:spPr>
            <a:xfrm rot="4260000">
              <a:off x="7070457" y="35209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7" name="Google Shape;147;p16"/>
            <p:cNvSpPr txBox="1"/>
            <p:nvPr/>
          </p:nvSpPr>
          <p:spPr>
            <a:xfrm>
              <a:off x="6275677" y="3887780"/>
              <a:ext cx="156004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視野変化(中等度)</a:t>
              </a:r>
              <a:endParaRPr/>
            </a:p>
          </p:txBody>
        </p:sp>
        <p:sp>
          <p:nvSpPr>
            <p:cNvPr id="148" name="Google Shape;148;p16"/>
            <p:cNvSpPr/>
            <p:nvPr/>
          </p:nvSpPr>
          <p:spPr>
            <a:xfrm rot="4260000">
              <a:off x="7261330" y="4196832"/>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9" name="Google Shape;149;p16"/>
            <p:cNvSpPr txBox="1"/>
            <p:nvPr/>
          </p:nvSpPr>
          <p:spPr>
            <a:xfrm>
              <a:off x="6634859" y="4515185"/>
              <a:ext cx="13805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視野変化(重度)</a:t>
              </a:r>
              <a:endParaRPr/>
            </a:p>
          </p:txBody>
        </p:sp>
        <p:sp>
          <p:nvSpPr>
            <p:cNvPr id="150" name="Google Shape;150;p16"/>
            <p:cNvSpPr/>
            <p:nvPr/>
          </p:nvSpPr>
          <p:spPr>
            <a:xfrm rot="4980000">
              <a:off x="7380886" y="492795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51" name="Google Shape;151;p16"/>
            <p:cNvSpPr txBox="1"/>
            <p:nvPr/>
          </p:nvSpPr>
          <p:spPr>
            <a:xfrm>
              <a:off x="7257269" y="514259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失明</a:t>
              </a:r>
              <a:endParaRPr/>
            </a:p>
          </p:txBody>
        </p:sp>
        <p:sp>
          <p:nvSpPr>
            <p:cNvPr id="152" name="Google Shape;152;p16"/>
            <p:cNvSpPr/>
            <p:nvPr/>
          </p:nvSpPr>
          <p:spPr>
            <a:xfrm rot="3456832">
              <a:off x="7346496" y="3049643"/>
              <a:ext cx="16209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機能障害</a:t>
              </a:r>
              <a:endParaRPr sz="2800" b="0" i="0" u="none" strike="noStrike" cap="none">
                <a:solidFill>
                  <a:srgbClr val="000000"/>
                </a:solidFill>
                <a:latin typeface="Cambria"/>
                <a:ea typeface="Cambria"/>
                <a:cs typeface="Cambria"/>
                <a:sym typeface="Cambria"/>
              </a:endParaRPr>
            </a:p>
          </p:txBody>
        </p:sp>
        <p:sp>
          <p:nvSpPr>
            <p:cNvPr id="153" name="Google Shape;153;p16"/>
            <p:cNvSpPr/>
            <p:nvPr/>
          </p:nvSpPr>
          <p:spPr>
            <a:xfrm>
              <a:off x="3363000" y="1225385"/>
              <a:ext cx="233910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無症候な疾患</a:t>
              </a:r>
              <a:endParaRPr/>
            </a:p>
          </p:txBody>
        </p:sp>
        <p:sp>
          <p:nvSpPr>
            <p:cNvPr id="154" name="Google Shape;154;p16"/>
            <p:cNvSpPr txBox="1"/>
            <p:nvPr/>
          </p:nvSpPr>
          <p:spPr>
            <a:xfrm>
              <a:off x="2528278" y="5093435"/>
              <a:ext cx="3933408" cy="36017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350"/>
                <a:buFont typeface="Quattrocento Sans"/>
                <a:buNone/>
              </a:pPr>
              <a:r>
                <a:rPr lang="ja-JP" sz="1400" b="0" i="0" u="none" strike="noStrike" cap="none">
                  <a:solidFill>
                    <a:schemeClr val="dk1"/>
                  </a:solidFill>
                  <a:latin typeface="Cambria"/>
                  <a:ea typeface="Cambria"/>
                  <a:cs typeface="Cambria"/>
                  <a:sym typeface="Cambria"/>
                </a:rPr>
                <a:t>Weinreb  et al.Am J Ophthalmology. 2009</a:t>
              </a:r>
              <a:endParaRPr/>
            </a:p>
          </p:txBody>
        </p:sp>
      </p:grpSp>
      <p:sp>
        <p:nvSpPr>
          <p:cNvPr id="155" name="Google Shape;155;p16"/>
          <p:cNvSpPr txBox="1"/>
          <p:nvPr/>
        </p:nvSpPr>
        <p:spPr>
          <a:xfrm>
            <a:off x="1044304" y="6068479"/>
            <a:ext cx="701389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mbria"/>
              <a:buNone/>
            </a:pPr>
            <a:r>
              <a:rPr lang="ja-JP" sz="2400" b="0" i="0" u="none" strike="noStrike" cap="none">
                <a:solidFill>
                  <a:schemeClr val="dk1"/>
                </a:solidFill>
                <a:latin typeface="Cambria"/>
                <a:ea typeface="Cambria"/>
                <a:cs typeface="Cambria"/>
                <a:sym typeface="Cambria"/>
              </a:rPr>
              <a:t>視野変化時には網膜神経節細胞の25-35％が障害</a:t>
            </a:r>
            <a:endParaRPr sz="2400" b="0" i="0" u="none" strike="noStrike" cap="none">
              <a:solidFill>
                <a:schemeClr val="dk1"/>
              </a:solidFill>
              <a:latin typeface="Cambria"/>
              <a:ea typeface="Cambria"/>
              <a:cs typeface="Cambria"/>
              <a:sym typeface="Cambria"/>
            </a:endParaRPr>
          </a:p>
        </p:txBody>
      </p:sp>
      <p:sp>
        <p:nvSpPr>
          <p:cNvPr id="156" name="Google Shape;156;p16"/>
          <p:cNvSpPr/>
          <p:nvPr/>
        </p:nvSpPr>
        <p:spPr>
          <a:xfrm>
            <a:off x="5143641" y="6550223"/>
            <a:ext cx="377333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mbria"/>
              <a:buNone/>
            </a:pPr>
            <a:r>
              <a:rPr lang="ja-JP" sz="1400" b="0" i="0" u="none" strike="noStrike" cap="none">
                <a:solidFill>
                  <a:srgbClr val="000000"/>
                </a:solidFill>
                <a:latin typeface="Cambria"/>
                <a:ea typeface="Cambria"/>
                <a:cs typeface="Cambria"/>
                <a:sym typeface="Cambria"/>
              </a:rPr>
              <a:t>Kerrigan–Baumrind LA et al,</a:t>
            </a:r>
            <a:r>
              <a:rPr lang="ja-JP" sz="1400" b="0" i="0" u="none" strike="noStrike" cap="none">
                <a:solidFill>
                  <a:schemeClr val="dk1"/>
                </a:solidFill>
                <a:latin typeface="Cambria"/>
                <a:ea typeface="Cambria"/>
                <a:cs typeface="Cambria"/>
                <a:sym typeface="Cambria"/>
              </a:rPr>
              <a:t> IOVS, 2000</a:t>
            </a:r>
            <a:endParaRPr sz="1400" b="0" i="0" u="none" strike="noStrike" cap="none">
              <a:solidFill>
                <a:schemeClr val="dk1"/>
              </a:solidFill>
              <a:latin typeface="Cambria"/>
              <a:ea typeface="Cambria"/>
              <a:cs typeface="Cambria"/>
              <a:sym typeface="Cambria"/>
            </a:endParaRPr>
          </a:p>
        </p:txBody>
      </p:sp>
      <p:sp>
        <p:nvSpPr>
          <p:cNvPr id="157" name="Google Shape;157;p16"/>
          <p:cNvSpPr/>
          <p:nvPr/>
        </p:nvSpPr>
        <p:spPr>
          <a:xfrm>
            <a:off x="5637251" y="1212026"/>
            <a:ext cx="2876202"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Cambria"/>
              <a:buNone/>
            </a:pPr>
            <a:r>
              <a:rPr lang="ja-JP" sz="3200" b="0" i="0" u="none" strike="noStrike" cap="none">
                <a:solidFill>
                  <a:schemeClr val="dk1"/>
                </a:solidFill>
                <a:latin typeface="Cambria"/>
                <a:ea typeface="Cambria"/>
                <a:cs typeface="Cambria"/>
                <a:sym typeface="Cambria"/>
              </a:rPr>
              <a:t>前視野緑内障(PPG)</a:t>
            </a:r>
            <a:endParaRPr sz="3200" b="0" i="0" u="none" strike="noStrike" cap="none">
              <a:solidFill>
                <a:schemeClr val="dk1"/>
              </a:solidFill>
              <a:latin typeface="Cambria"/>
              <a:ea typeface="Cambria"/>
              <a:cs typeface="Cambria"/>
              <a:sym typeface="Cambria"/>
            </a:endParaRPr>
          </a:p>
        </p:txBody>
      </p:sp>
      <p:sp>
        <p:nvSpPr>
          <p:cNvPr id="158" name="Google Shape;158;p16"/>
          <p:cNvSpPr/>
          <p:nvPr/>
        </p:nvSpPr>
        <p:spPr>
          <a:xfrm>
            <a:off x="5597728" y="1198344"/>
            <a:ext cx="2876202" cy="1118955"/>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567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9" descr="画像、イラストなどを保持する外部ファイル。オブジェクト名はopth-8-611Fig3.jpgです。"/>
          <p:cNvPicPr preferRelativeResize="0"/>
          <p:nvPr/>
        </p:nvPicPr>
        <p:blipFill rotWithShape="1">
          <a:blip r:embed="rId3">
            <a:alphaModFix/>
          </a:blip>
          <a:srcRect/>
          <a:stretch/>
        </p:blipFill>
        <p:spPr>
          <a:xfrm>
            <a:off x="974816" y="1336911"/>
            <a:ext cx="6953421" cy="4778999"/>
          </a:xfrm>
          <a:prstGeom prst="rect">
            <a:avLst/>
          </a:prstGeom>
          <a:noFill/>
          <a:ln>
            <a:noFill/>
          </a:ln>
        </p:spPr>
      </p:pic>
      <p:sp>
        <p:nvSpPr>
          <p:cNvPr id="313" name="Google Shape;313;p29"/>
          <p:cNvSpPr txBox="1"/>
          <p:nvPr/>
        </p:nvSpPr>
        <p:spPr>
          <a:xfrm>
            <a:off x="5476142" y="6400800"/>
            <a:ext cx="382025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mbria"/>
              <a:buNone/>
            </a:pPr>
            <a:r>
              <a:rPr lang="ja-JP" sz="1400" b="0" i="0" u="none" strike="noStrike" cap="none">
                <a:solidFill>
                  <a:srgbClr val="000000"/>
                </a:solidFill>
                <a:latin typeface="Cambria"/>
                <a:ea typeface="Cambria"/>
                <a:cs typeface="Cambria"/>
                <a:sym typeface="Cambria"/>
              </a:rPr>
              <a:t>Andrew J Tatham Clin Ophthalmol 2014</a:t>
            </a:r>
            <a:endParaRPr sz="1400" b="0" i="0" u="none" strike="noStrike" cap="none" dirty="0">
              <a:solidFill>
                <a:srgbClr val="000000"/>
              </a:solidFill>
              <a:latin typeface="Cambria"/>
              <a:ea typeface="Cambria"/>
              <a:cs typeface="Cambria"/>
              <a:sym typeface="Cambria"/>
            </a:endParaRPr>
          </a:p>
        </p:txBody>
      </p:sp>
      <p:sp>
        <p:nvSpPr>
          <p:cNvPr id="314" name="Google Shape;314;p29"/>
          <p:cNvSpPr txBox="1"/>
          <p:nvPr/>
        </p:nvSpPr>
        <p:spPr>
          <a:xfrm>
            <a:off x="2840163" y="4786016"/>
            <a:ext cx="3242949" cy="98488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Cambria"/>
              <a:buNone/>
            </a:pPr>
            <a:r>
              <a:rPr lang="ja-JP" sz="1800" b="0" i="0" u="none" strike="noStrike" cap="none">
                <a:solidFill>
                  <a:srgbClr val="000000"/>
                </a:solidFill>
                <a:latin typeface="Cambria"/>
                <a:ea typeface="Cambria"/>
                <a:cs typeface="Cambria"/>
                <a:sym typeface="Cambria"/>
              </a:rPr>
              <a:t>wRGC = </a:t>
            </a:r>
            <a:r>
              <a:rPr lang="ja-JP" sz="2000" b="0" i="0" u="none" strike="noStrike" cap="none">
                <a:solidFill>
                  <a:srgbClr val="000000"/>
                </a:solidFill>
                <a:latin typeface="Cambria"/>
                <a:ea typeface="Cambria"/>
                <a:cs typeface="Cambria"/>
                <a:sym typeface="Cambria"/>
              </a:rPr>
              <a:t>705082</a:t>
            </a:r>
            <a:r>
              <a:rPr lang="ja-JP" sz="1800" b="0" i="0" u="none" strike="noStrike" cap="none">
                <a:solidFill>
                  <a:srgbClr val="000000"/>
                </a:solidFill>
                <a:latin typeface="Cambria"/>
                <a:ea typeface="Cambria"/>
                <a:cs typeface="Cambria"/>
                <a:sym typeface="Cambria"/>
              </a:rPr>
              <a:t> celllls</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2000"/>
              <a:buFont typeface="Cambria"/>
              <a:buNone/>
            </a:pPr>
            <a:r>
              <a:rPr lang="ja-JP" sz="1600" b="0" i="0" u="none" strike="noStrike" cap="none">
                <a:solidFill>
                  <a:srgbClr val="000000"/>
                </a:solidFill>
                <a:latin typeface="Cambria"/>
                <a:ea typeface="Cambria"/>
                <a:cs typeface="Cambria"/>
                <a:sym typeface="Cambria"/>
              </a:rPr>
              <a:t>正常に比べ</a:t>
            </a:r>
            <a:r>
              <a:rPr lang="ja-JP" sz="2000" b="0" i="0" u="none" strike="noStrike" cap="none">
                <a:solidFill>
                  <a:srgbClr val="000000"/>
                </a:solidFill>
                <a:latin typeface="Cambria"/>
                <a:ea typeface="Cambria"/>
                <a:cs typeface="Cambria"/>
                <a:sym typeface="Cambria"/>
              </a:rPr>
              <a:t>29</a:t>
            </a:r>
            <a:r>
              <a:rPr lang="ja-JP" sz="1200" b="0" i="0" u="none" strike="noStrike" cap="none">
                <a:solidFill>
                  <a:srgbClr val="000000"/>
                </a:solidFill>
                <a:latin typeface="Cambria"/>
                <a:ea typeface="Cambria"/>
                <a:cs typeface="Cambria"/>
                <a:sym typeface="Cambria"/>
              </a:rPr>
              <a:t>％</a:t>
            </a:r>
            <a:r>
              <a:rPr lang="ja-JP" sz="1600" b="0" i="0" u="none" strike="noStrike" cap="none">
                <a:solidFill>
                  <a:srgbClr val="000000"/>
                </a:solidFill>
                <a:latin typeface="Cambria"/>
                <a:ea typeface="Cambria"/>
                <a:cs typeface="Cambria"/>
                <a:sym typeface="Cambria"/>
              </a:rPr>
              <a:t>減少</a:t>
            </a:r>
            <a:endParaRPr sz="1600" b="0" i="0" u="none" strike="noStrike" cap="none">
              <a:solidFill>
                <a:srgbClr val="000000"/>
              </a:solidFill>
              <a:latin typeface="Cambria"/>
              <a:ea typeface="Cambria"/>
              <a:cs typeface="Cambria"/>
              <a:sym typeface="Cambria"/>
            </a:endParaRPr>
          </a:p>
        </p:txBody>
      </p:sp>
      <p:sp>
        <p:nvSpPr>
          <p:cNvPr id="315" name="Google Shape;315;p29"/>
          <p:cNvSpPr/>
          <p:nvPr/>
        </p:nvSpPr>
        <p:spPr>
          <a:xfrm>
            <a:off x="1345009" y="292557"/>
            <a:ext cx="6840034"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網膜神経節細胞数(wRGC)</a:t>
            </a:r>
            <a:endParaRPr sz="4400" b="0" i="0"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0" descr="画像、イラストなどを保持する外部ファイル。オブジェクト名はJOPH2017-2724312.001.jpgです。"/>
          <p:cNvPicPr preferRelativeResize="0"/>
          <p:nvPr/>
        </p:nvPicPr>
        <p:blipFill rotWithShape="1">
          <a:blip r:embed="rId3">
            <a:alphaModFix/>
          </a:blip>
          <a:srcRect r="48376" b="7799"/>
          <a:stretch/>
        </p:blipFill>
        <p:spPr>
          <a:xfrm>
            <a:off x="763531" y="2022536"/>
            <a:ext cx="2935939" cy="2785193"/>
          </a:xfrm>
          <a:prstGeom prst="rect">
            <a:avLst/>
          </a:prstGeom>
          <a:noFill/>
          <a:ln>
            <a:noFill/>
          </a:ln>
        </p:spPr>
      </p:pic>
      <p:sp>
        <p:nvSpPr>
          <p:cNvPr id="322" name="Google Shape;322;p30"/>
          <p:cNvSpPr txBox="1"/>
          <p:nvPr/>
        </p:nvSpPr>
        <p:spPr>
          <a:xfrm>
            <a:off x="5326883" y="6443527"/>
            <a:ext cx="365837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Bruno L. B. Esporcatte et al, J Ophthalmol. 2017</a:t>
            </a:r>
            <a:endParaRPr/>
          </a:p>
        </p:txBody>
      </p:sp>
      <p:pic>
        <p:nvPicPr>
          <p:cNvPr id="323" name="Google Shape;323;p30" descr="画像、イラストなどを保持する外部ファイル。オブジェクト名はJOPH2017-2724312.001.jpgです。"/>
          <p:cNvPicPr preferRelativeResize="0"/>
          <p:nvPr/>
        </p:nvPicPr>
        <p:blipFill rotWithShape="1">
          <a:blip r:embed="rId3">
            <a:alphaModFix/>
          </a:blip>
          <a:srcRect l="49947" b="8920"/>
          <a:stretch/>
        </p:blipFill>
        <p:spPr>
          <a:xfrm>
            <a:off x="4075262" y="1943066"/>
            <a:ext cx="2963742" cy="2864614"/>
          </a:xfrm>
          <a:prstGeom prst="rect">
            <a:avLst/>
          </a:prstGeom>
          <a:noFill/>
          <a:ln>
            <a:noFill/>
          </a:ln>
        </p:spPr>
      </p:pic>
      <p:sp>
        <p:nvSpPr>
          <p:cNvPr id="324" name="Google Shape;324;p30"/>
          <p:cNvSpPr txBox="1"/>
          <p:nvPr/>
        </p:nvSpPr>
        <p:spPr>
          <a:xfrm>
            <a:off x="6357969" y="1183658"/>
            <a:ext cx="262728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ja-JP" sz="2000" b="0" i="0" u="none" strike="noStrike" cap="none">
                <a:solidFill>
                  <a:srgbClr val="000000"/>
                </a:solidFill>
                <a:latin typeface="Calibri"/>
                <a:ea typeface="Calibri"/>
                <a:cs typeface="Calibri"/>
                <a:sym typeface="Calibri"/>
              </a:rPr>
              <a:t>Normal		n=75</a:t>
            </a:r>
            <a:endParaRPr/>
          </a:p>
          <a:p>
            <a:pPr marL="0" marR="0" lvl="0" indent="0" algn="l" rtl="0">
              <a:lnSpc>
                <a:spcPct val="100000"/>
              </a:lnSpc>
              <a:spcBef>
                <a:spcPts val="0"/>
              </a:spcBef>
              <a:spcAft>
                <a:spcPts val="0"/>
              </a:spcAft>
              <a:buClr>
                <a:srgbClr val="000000"/>
              </a:buClr>
              <a:buSzPts val="2000"/>
              <a:buFont typeface="Calibri"/>
              <a:buNone/>
            </a:pPr>
            <a:r>
              <a:rPr lang="ja-JP" sz="2000" b="0" i="0" u="none" strike="noStrike" cap="none">
                <a:solidFill>
                  <a:srgbClr val="000000"/>
                </a:solidFill>
                <a:latin typeface="Calibri"/>
                <a:ea typeface="Calibri"/>
                <a:cs typeface="Calibri"/>
                <a:sym typeface="Calibri"/>
              </a:rPr>
              <a:t>Glaucoma	n=44</a:t>
            </a:r>
            <a:endParaRPr sz="2000" b="0" i="0" u="none" strike="noStrike" cap="none">
              <a:solidFill>
                <a:srgbClr val="000000"/>
              </a:solidFill>
              <a:latin typeface="Calibri"/>
              <a:ea typeface="Calibri"/>
              <a:cs typeface="Calibri"/>
              <a:sym typeface="Calibri"/>
            </a:endParaRPr>
          </a:p>
        </p:txBody>
      </p:sp>
      <p:sp>
        <p:nvSpPr>
          <p:cNvPr id="325" name="Google Shape;325;p30"/>
          <p:cNvSpPr txBox="1"/>
          <p:nvPr/>
        </p:nvSpPr>
        <p:spPr>
          <a:xfrm>
            <a:off x="1104594" y="5502202"/>
            <a:ext cx="3189839" cy="8771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Calibri"/>
              <a:buNone/>
            </a:pPr>
            <a:r>
              <a:rPr lang="ja-JP" sz="1400" b="0" i="0" u="none" strike="noStrike" cap="none">
                <a:solidFill>
                  <a:srgbClr val="000000"/>
                </a:solidFill>
                <a:latin typeface="Calibri"/>
                <a:ea typeface="Calibri"/>
                <a:cs typeface="Calibri"/>
                <a:sym typeface="Calibri"/>
              </a:rPr>
              <a:t>cpRNFL =0.92、MD=0.79、</a:t>
            </a:r>
            <a:r>
              <a:rPr lang="ja-JP" sz="2000" b="0" i="0" u="none" strike="noStrike" cap="none">
                <a:solidFill>
                  <a:srgbClr val="000000"/>
                </a:solidFill>
                <a:latin typeface="Calibri"/>
                <a:ea typeface="Calibri"/>
                <a:cs typeface="Calibri"/>
                <a:sym typeface="Calibri"/>
              </a:rPr>
              <a:t>wRGC=0.98</a:t>
            </a:r>
            <a:endParaRPr sz="1400" b="0" i="0" u="none" strike="noStrike" cap="none">
              <a:solidFill>
                <a:srgbClr val="000000"/>
              </a:solidFill>
              <a:latin typeface="Calibri"/>
              <a:ea typeface="Calibri"/>
              <a:cs typeface="Calibri"/>
              <a:sym typeface="Calibri"/>
            </a:endParaRPr>
          </a:p>
        </p:txBody>
      </p:sp>
      <p:sp>
        <p:nvSpPr>
          <p:cNvPr id="326" name="Google Shape;326;p30"/>
          <p:cNvSpPr txBox="1"/>
          <p:nvPr/>
        </p:nvSpPr>
        <p:spPr>
          <a:xfrm>
            <a:off x="4822544" y="5485729"/>
            <a:ext cx="3189839" cy="8771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Calibri"/>
              <a:buNone/>
            </a:pPr>
            <a:r>
              <a:rPr lang="ja-JP" sz="1400" b="0" i="0" u="none" strike="noStrike" cap="none">
                <a:solidFill>
                  <a:srgbClr val="000000"/>
                </a:solidFill>
                <a:latin typeface="Calibri"/>
                <a:ea typeface="Calibri"/>
                <a:cs typeface="Calibri"/>
                <a:sym typeface="Calibri"/>
              </a:rPr>
              <a:t>cpRNFL =0.88、MD=0.75、</a:t>
            </a:r>
            <a:r>
              <a:rPr lang="ja-JP" sz="2000" b="0" i="0" u="none" strike="noStrike" cap="none">
                <a:solidFill>
                  <a:srgbClr val="000000"/>
                </a:solidFill>
                <a:latin typeface="Calibri"/>
                <a:ea typeface="Calibri"/>
                <a:cs typeface="Calibri"/>
                <a:sym typeface="Calibri"/>
              </a:rPr>
              <a:t>wRGC=0.97</a:t>
            </a:r>
            <a:endParaRPr sz="1400" b="0" i="0" u="none" strike="noStrike" cap="none">
              <a:solidFill>
                <a:srgbClr val="000000"/>
              </a:solidFill>
              <a:latin typeface="Calibri"/>
              <a:ea typeface="Calibri"/>
              <a:cs typeface="Calibri"/>
              <a:sym typeface="Calibri"/>
            </a:endParaRPr>
          </a:p>
        </p:txBody>
      </p:sp>
      <p:cxnSp>
        <p:nvCxnSpPr>
          <p:cNvPr id="327" name="Google Shape;327;p30"/>
          <p:cNvCxnSpPr/>
          <p:nvPr/>
        </p:nvCxnSpPr>
        <p:spPr>
          <a:xfrm>
            <a:off x="7370323" y="3006384"/>
            <a:ext cx="504000" cy="0"/>
          </a:xfrm>
          <a:prstGeom prst="straightConnector1">
            <a:avLst/>
          </a:prstGeom>
          <a:noFill/>
          <a:ln w="25400" cap="flat" cmpd="sng">
            <a:solidFill>
              <a:schemeClr val="dk1"/>
            </a:solidFill>
            <a:prstDash val="solid"/>
            <a:round/>
            <a:headEnd type="none" w="sm" len="sm"/>
            <a:tailEnd type="none" w="sm" len="sm"/>
          </a:ln>
        </p:spPr>
      </p:cxnSp>
      <p:cxnSp>
        <p:nvCxnSpPr>
          <p:cNvPr id="328" name="Google Shape;328;p30"/>
          <p:cNvCxnSpPr/>
          <p:nvPr/>
        </p:nvCxnSpPr>
        <p:spPr>
          <a:xfrm>
            <a:off x="7370323" y="3369799"/>
            <a:ext cx="504000" cy="0"/>
          </a:xfrm>
          <a:prstGeom prst="straightConnector1">
            <a:avLst/>
          </a:prstGeom>
          <a:noFill/>
          <a:ln w="25400" cap="flat" cmpd="sng">
            <a:solidFill>
              <a:schemeClr val="dk1"/>
            </a:solidFill>
            <a:prstDash val="dash"/>
            <a:round/>
            <a:headEnd type="none" w="sm" len="sm"/>
            <a:tailEnd type="none" w="sm" len="sm"/>
          </a:ln>
        </p:spPr>
      </p:cxnSp>
      <p:cxnSp>
        <p:nvCxnSpPr>
          <p:cNvPr id="329" name="Google Shape;329;p30"/>
          <p:cNvCxnSpPr/>
          <p:nvPr/>
        </p:nvCxnSpPr>
        <p:spPr>
          <a:xfrm>
            <a:off x="7414945" y="3715552"/>
            <a:ext cx="504000" cy="6447"/>
          </a:xfrm>
          <a:prstGeom prst="straightConnector1">
            <a:avLst/>
          </a:prstGeom>
          <a:noFill/>
          <a:ln w="25400" cap="flat" cmpd="sng">
            <a:solidFill>
              <a:srgbClr val="757070"/>
            </a:solidFill>
            <a:prstDash val="dot"/>
            <a:round/>
            <a:headEnd type="none" w="sm" len="sm"/>
            <a:tailEnd type="none" w="sm" len="sm"/>
          </a:ln>
        </p:spPr>
      </p:cxnSp>
      <p:sp>
        <p:nvSpPr>
          <p:cNvPr id="330" name="Google Shape;330;p30"/>
          <p:cNvSpPr/>
          <p:nvPr/>
        </p:nvSpPr>
        <p:spPr>
          <a:xfrm>
            <a:off x="8012383" y="3215910"/>
            <a:ext cx="72625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cpRNFL</a:t>
            </a:r>
            <a:endParaRPr sz="1400" b="0" i="0" u="none" strike="noStrike" cap="none">
              <a:solidFill>
                <a:srgbClr val="000000"/>
              </a:solidFill>
              <a:latin typeface="Calibri"/>
              <a:ea typeface="Calibri"/>
              <a:cs typeface="Calibri"/>
              <a:sym typeface="Calibri"/>
            </a:endParaRPr>
          </a:p>
        </p:txBody>
      </p:sp>
      <p:sp>
        <p:nvSpPr>
          <p:cNvPr id="331" name="Google Shape;331;p30"/>
          <p:cNvSpPr/>
          <p:nvPr/>
        </p:nvSpPr>
        <p:spPr>
          <a:xfrm>
            <a:off x="8015475" y="3568111"/>
            <a:ext cx="46358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MD</a:t>
            </a:r>
            <a:endParaRPr sz="1400" b="0" i="0" u="none" strike="noStrike" cap="none">
              <a:solidFill>
                <a:srgbClr val="000000"/>
              </a:solidFill>
              <a:latin typeface="Calibri"/>
              <a:ea typeface="Calibri"/>
              <a:cs typeface="Calibri"/>
              <a:sym typeface="Calibri"/>
            </a:endParaRPr>
          </a:p>
        </p:txBody>
      </p:sp>
      <p:sp>
        <p:nvSpPr>
          <p:cNvPr id="332" name="Google Shape;332;p30"/>
          <p:cNvSpPr/>
          <p:nvPr/>
        </p:nvSpPr>
        <p:spPr>
          <a:xfrm>
            <a:off x="8012383" y="2852495"/>
            <a:ext cx="61948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wRGC</a:t>
            </a:r>
            <a:endParaRPr sz="1400" b="0" i="0" u="none" strike="noStrike" cap="none">
              <a:solidFill>
                <a:srgbClr val="000000"/>
              </a:solidFill>
              <a:latin typeface="Calibri"/>
              <a:ea typeface="Calibri"/>
              <a:cs typeface="Calibri"/>
              <a:sym typeface="Calibri"/>
            </a:endParaRPr>
          </a:p>
        </p:txBody>
      </p:sp>
      <p:sp>
        <p:nvSpPr>
          <p:cNvPr id="333" name="Google Shape;333;p30"/>
          <p:cNvSpPr/>
          <p:nvPr/>
        </p:nvSpPr>
        <p:spPr>
          <a:xfrm>
            <a:off x="1104594" y="4746726"/>
            <a:ext cx="2646878"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Cambria"/>
              <a:buNone/>
            </a:pPr>
            <a:r>
              <a:rPr lang="ja-JP" sz="1600" b="0" i="0" u="none" strike="noStrike" cap="none">
                <a:solidFill>
                  <a:srgbClr val="000000"/>
                </a:solidFill>
                <a:latin typeface="Cambria"/>
                <a:ea typeface="Cambria"/>
                <a:cs typeface="Cambria"/>
                <a:sym typeface="Cambria"/>
              </a:rPr>
              <a:t>正常と緑内障群での診断率</a:t>
            </a:r>
            <a:endParaRPr sz="1600" b="0" i="0" u="none" strike="noStrike" cap="none">
              <a:solidFill>
                <a:srgbClr val="000000"/>
              </a:solidFill>
              <a:latin typeface="Cambria"/>
              <a:ea typeface="Cambria"/>
              <a:cs typeface="Cambria"/>
              <a:sym typeface="Cambria"/>
            </a:endParaRPr>
          </a:p>
        </p:txBody>
      </p:sp>
      <p:sp>
        <p:nvSpPr>
          <p:cNvPr id="334" name="Google Shape;334;p30"/>
          <p:cNvSpPr/>
          <p:nvPr/>
        </p:nvSpPr>
        <p:spPr>
          <a:xfrm>
            <a:off x="4554730" y="4714795"/>
            <a:ext cx="3924333"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ja-JP" sz="1600" b="0" i="0" u="none" strike="noStrike" cap="none">
                <a:solidFill>
                  <a:srgbClr val="000000"/>
                </a:solidFill>
                <a:latin typeface="Calibri"/>
                <a:ea typeface="Calibri"/>
                <a:cs typeface="Calibri"/>
                <a:sym typeface="Calibri"/>
              </a:rPr>
              <a:t>正常と緑内障群(MD-6D以上)での診断率</a:t>
            </a:r>
            <a:endParaRPr sz="1600" b="0" i="0" u="none" strike="noStrike" cap="none">
              <a:solidFill>
                <a:srgbClr val="000000"/>
              </a:solidFill>
              <a:latin typeface="Calibri"/>
              <a:ea typeface="Calibri"/>
              <a:cs typeface="Calibri"/>
              <a:sym typeface="Calibri"/>
            </a:endParaRPr>
          </a:p>
        </p:txBody>
      </p:sp>
      <p:sp>
        <p:nvSpPr>
          <p:cNvPr id="335" name="Google Shape;335;p30"/>
          <p:cNvSpPr/>
          <p:nvPr/>
        </p:nvSpPr>
        <p:spPr>
          <a:xfrm>
            <a:off x="1622153" y="343626"/>
            <a:ext cx="577914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wRGCの緑内障診断力</a:t>
            </a:r>
            <a:endParaRPr sz="4400" b="0" i="0" u="none" strike="noStrike" cap="none">
              <a:solidFill>
                <a:schemeClr val="dk1"/>
              </a:solidFill>
              <a:latin typeface="Calibri"/>
              <a:ea typeface="Calibri"/>
              <a:cs typeface="Calibri"/>
              <a:sym typeface="Calibri"/>
            </a:endParaRPr>
          </a:p>
        </p:txBody>
      </p:sp>
      <p:sp>
        <p:nvSpPr>
          <p:cNvPr id="336" name="Google Shape;336;p30"/>
          <p:cNvSpPr txBox="1"/>
          <p:nvPr/>
        </p:nvSpPr>
        <p:spPr>
          <a:xfrm>
            <a:off x="1990064" y="5186318"/>
            <a:ext cx="709449" cy="3158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AUC</a:t>
            </a:r>
            <a:endParaRPr sz="1400" b="0" i="0" u="none" strike="noStrike" cap="none">
              <a:solidFill>
                <a:srgbClr val="000000"/>
              </a:solidFill>
              <a:latin typeface="Arial"/>
              <a:ea typeface="Arial"/>
              <a:cs typeface="Arial"/>
              <a:sym typeface="Arial"/>
            </a:endParaRPr>
          </a:p>
        </p:txBody>
      </p:sp>
      <p:sp>
        <p:nvSpPr>
          <p:cNvPr id="337" name="Google Shape;337;p30"/>
          <p:cNvSpPr txBox="1"/>
          <p:nvPr/>
        </p:nvSpPr>
        <p:spPr>
          <a:xfrm>
            <a:off x="5543051" y="5169845"/>
            <a:ext cx="709449" cy="3158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AUC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1"/>
          <p:cNvPicPr preferRelativeResize="0"/>
          <p:nvPr/>
        </p:nvPicPr>
        <p:blipFill rotWithShape="1">
          <a:blip r:embed="rId3">
            <a:alphaModFix/>
          </a:blip>
          <a:srcRect t="64784" r="50489"/>
          <a:stretch/>
        </p:blipFill>
        <p:spPr>
          <a:xfrm>
            <a:off x="1309300" y="1970517"/>
            <a:ext cx="2562267" cy="2398730"/>
          </a:xfrm>
          <a:prstGeom prst="rect">
            <a:avLst/>
          </a:prstGeom>
          <a:noFill/>
          <a:ln>
            <a:noFill/>
          </a:ln>
        </p:spPr>
      </p:pic>
      <p:pic>
        <p:nvPicPr>
          <p:cNvPr id="344" name="Google Shape;344;p31"/>
          <p:cNvPicPr preferRelativeResize="0"/>
          <p:nvPr/>
        </p:nvPicPr>
        <p:blipFill rotWithShape="1">
          <a:blip r:embed="rId4">
            <a:alphaModFix/>
          </a:blip>
          <a:srcRect l="49620" t="64784"/>
          <a:stretch/>
        </p:blipFill>
        <p:spPr>
          <a:xfrm>
            <a:off x="5503819" y="1995364"/>
            <a:ext cx="2607277" cy="2398267"/>
          </a:xfrm>
          <a:prstGeom prst="rect">
            <a:avLst/>
          </a:prstGeom>
          <a:noFill/>
          <a:ln>
            <a:noFill/>
          </a:ln>
        </p:spPr>
      </p:pic>
      <p:sp>
        <p:nvSpPr>
          <p:cNvPr id="345" name="Google Shape;345;p31"/>
          <p:cNvSpPr/>
          <p:nvPr/>
        </p:nvSpPr>
        <p:spPr>
          <a:xfrm>
            <a:off x="4474768" y="6474418"/>
            <a:ext cx="459857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Yamazaki et al,Clinical &amp; Experimental Ophthalmology 2016</a:t>
            </a:r>
            <a:endParaRPr sz="1400" b="0" i="0" u="none" strike="noStrike" cap="none">
              <a:solidFill>
                <a:srgbClr val="000000"/>
              </a:solidFill>
              <a:latin typeface="Calibri"/>
              <a:ea typeface="Calibri"/>
              <a:cs typeface="Calibri"/>
              <a:sym typeface="Calibri"/>
            </a:endParaRPr>
          </a:p>
        </p:txBody>
      </p:sp>
      <p:sp>
        <p:nvSpPr>
          <p:cNvPr id="346" name="Google Shape;346;p31"/>
          <p:cNvSpPr/>
          <p:nvPr/>
        </p:nvSpPr>
        <p:spPr>
          <a:xfrm>
            <a:off x="1456161" y="4626177"/>
            <a:ext cx="24240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Cambria"/>
              <a:buNone/>
            </a:pPr>
            <a:r>
              <a:rPr lang="ja-JP" sz="1600" b="0" i="0" u="none" strike="noStrike" cap="none">
                <a:solidFill>
                  <a:srgbClr val="000000"/>
                </a:solidFill>
                <a:latin typeface="Cambria"/>
                <a:ea typeface="Cambria"/>
                <a:cs typeface="Cambria"/>
                <a:sym typeface="Cambria"/>
              </a:rPr>
              <a:t>正常とHTG患者の診断率</a:t>
            </a:r>
            <a:endParaRPr sz="1600" b="0" i="0" u="none" strike="noStrike" cap="none">
              <a:solidFill>
                <a:srgbClr val="000000"/>
              </a:solidFill>
              <a:latin typeface="Cambria"/>
              <a:ea typeface="Cambria"/>
              <a:cs typeface="Cambria"/>
              <a:sym typeface="Cambria"/>
            </a:endParaRPr>
          </a:p>
        </p:txBody>
      </p:sp>
      <p:sp>
        <p:nvSpPr>
          <p:cNvPr id="347" name="Google Shape;347;p31"/>
          <p:cNvSpPr/>
          <p:nvPr/>
        </p:nvSpPr>
        <p:spPr>
          <a:xfrm>
            <a:off x="1816597" y="4958393"/>
            <a:ext cx="18473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348" name="Google Shape;348;p31"/>
          <p:cNvSpPr/>
          <p:nvPr/>
        </p:nvSpPr>
        <p:spPr>
          <a:xfrm>
            <a:off x="5920908" y="4558177"/>
            <a:ext cx="2416046"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Cambria"/>
              <a:buNone/>
            </a:pPr>
            <a:r>
              <a:rPr lang="ja-JP" sz="1600" b="0" i="0" u="none" strike="noStrike" cap="none">
                <a:solidFill>
                  <a:srgbClr val="000000"/>
                </a:solidFill>
                <a:latin typeface="Cambria"/>
                <a:ea typeface="Cambria"/>
                <a:cs typeface="Cambria"/>
                <a:sym typeface="Cambria"/>
              </a:rPr>
              <a:t>正常とNTG患者の診断率</a:t>
            </a:r>
            <a:endParaRPr sz="1600" b="0" i="0" u="none" strike="noStrike" cap="none">
              <a:solidFill>
                <a:srgbClr val="000000"/>
              </a:solidFill>
              <a:latin typeface="Cambria"/>
              <a:ea typeface="Cambria"/>
              <a:cs typeface="Cambria"/>
              <a:sym typeface="Cambria"/>
            </a:endParaRPr>
          </a:p>
        </p:txBody>
      </p:sp>
      <p:sp>
        <p:nvSpPr>
          <p:cNvPr id="349" name="Google Shape;349;p31"/>
          <p:cNvSpPr txBox="1"/>
          <p:nvPr/>
        </p:nvSpPr>
        <p:spPr>
          <a:xfrm>
            <a:off x="7772397" y="1364658"/>
            <a:ext cx="1132679"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n=257</a:t>
            </a:r>
            <a:endParaRPr sz="2000" b="0" i="0" u="none" strike="noStrike" cap="none">
              <a:solidFill>
                <a:srgbClr val="000000"/>
              </a:solidFill>
              <a:latin typeface="Arial"/>
              <a:ea typeface="Arial"/>
              <a:cs typeface="Arial"/>
              <a:sym typeface="Arial"/>
            </a:endParaRPr>
          </a:p>
        </p:txBody>
      </p:sp>
      <p:sp>
        <p:nvSpPr>
          <p:cNvPr id="350" name="Google Shape;350;p31"/>
          <p:cNvSpPr txBox="1"/>
          <p:nvPr/>
        </p:nvSpPr>
        <p:spPr>
          <a:xfrm>
            <a:off x="238921" y="3002855"/>
            <a:ext cx="113267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ja-JP" sz="2000" b="0" i="0" u="none" strike="noStrike" cap="none">
                <a:solidFill>
                  <a:srgbClr val="000000"/>
                </a:solidFill>
                <a:latin typeface="Calibri"/>
                <a:ea typeface="Calibri"/>
                <a:cs typeface="Calibri"/>
                <a:sym typeface="Calibri"/>
              </a:rPr>
              <a:t>HTG群</a:t>
            </a:r>
            <a:endParaRPr sz="2000" b="0" i="0" u="none" strike="noStrike" cap="none">
              <a:solidFill>
                <a:srgbClr val="000000"/>
              </a:solidFill>
              <a:latin typeface="Calibri"/>
              <a:ea typeface="Calibri"/>
              <a:cs typeface="Calibri"/>
              <a:sym typeface="Calibri"/>
            </a:endParaRPr>
          </a:p>
        </p:txBody>
      </p:sp>
      <p:sp>
        <p:nvSpPr>
          <p:cNvPr id="351" name="Google Shape;351;p31"/>
          <p:cNvSpPr txBox="1"/>
          <p:nvPr/>
        </p:nvSpPr>
        <p:spPr>
          <a:xfrm>
            <a:off x="4474768" y="2978008"/>
            <a:ext cx="102905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ja-JP" sz="2000" b="0" i="0" u="none" strike="noStrike" cap="none">
                <a:solidFill>
                  <a:srgbClr val="000000"/>
                </a:solidFill>
                <a:latin typeface="Calibri"/>
                <a:ea typeface="Calibri"/>
                <a:cs typeface="Calibri"/>
                <a:sym typeface="Calibri"/>
              </a:rPr>
              <a:t>NTG群</a:t>
            </a:r>
            <a:endParaRPr sz="2000" b="0" i="0" u="none" strike="noStrike" cap="none">
              <a:solidFill>
                <a:srgbClr val="000000"/>
              </a:solidFill>
              <a:latin typeface="Calibri"/>
              <a:ea typeface="Calibri"/>
              <a:cs typeface="Calibri"/>
              <a:sym typeface="Calibri"/>
            </a:endParaRPr>
          </a:p>
        </p:txBody>
      </p:sp>
      <p:sp>
        <p:nvSpPr>
          <p:cNvPr id="352" name="Google Shape;352;p31"/>
          <p:cNvSpPr txBox="1"/>
          <p:nvPr/>
        </p:nvSpPr>
        <p:spPr>
          <a:xfrm>
            <a:off x="1633273" y="6505196"/>
            <a:ext cx="23879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ja-JP" sz="1200" b="0" i="0" u="none" strike="noStrike" cap="none">
                <a:solidFill>
                  <a:srgbClr val="000000"/>
                </a:solidFill>
                <a:latin typeface="Calibri"/>
                <a:ea typeface="Calibri"/>
                <a:cs typeface="Calibri"/>
                <a:sym typeface="Calibri"/>
              </a:rPr>
              <a:t>NTG:normal-tension glaucoma</a:t>
            </a:r>
            <a:endParaRPr sz="1200" b="0" i="0" u="none" strike="noStrike" cap="none">
              <a:solidFill>
                <a:srgbClr val="000000"/>
              </a:solidFill>
              <a:latin typeface="Calibri"/>
              <a:ea typeface="Calibri"/>
              <a:cs typeface="Calibri"/>
              <a:sym typeface="Calibri"/>
            </a:endParaRPr>
          </a:p>
        </p:txBody>
      </p:sp>
      <p:sp>
        <p:nvSpPr>
          <p:cNvPr id="353" name="Google Shape;353;p31"/>
          <p:cNvSpPr txBox="1"/>
          <p:nvPr/>
        </p:nvSpPr>
        <p:spPr>
          <a:xfrm>
            <a:off x="1633273" y="6228196"/>
            <a:ext cx="2345279"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ja-JP" sz="1200" b="0" i="0" u="none" strike="noStrike" cap="none">
                <a:solidFill>
                  <a:srgbClr val="000000"/>
                </a:solidFill>
                <a:latin typeface="Calibri"/>
                <a:ea typeface="Calibri"/>
                <a:cs typeface="Calibri"/>
                <a:sym typeface="Calibri"/>
              </a:rPr>
              <a:t>HTG:high-tension glaucoma</a:t>
            </a:r>
            <a:endParaRPr sz="1200" b="0" i="0" u="none" strike="noStrike" cap="none">
              <a:solidFill>
                <a:srgbClr val="000000"/>
              </a:solidFill>
              <a:latin typeface="Calibri"/>
              <a:ea typeface="Calibri"/>
              <a:cs typeface="Calibri"/>
              <a:sym typeface="Calibri"/>
            </a:endParaRPr>
          </a:p>
        </p:txBody>
      </p:sp>
      <p:sp>
        <p:nvSpPr>
          <p:cNvPr id="354" name="Google Shape;354;p31"/>
          <p:cNvSpPr txBox="1"/>
          <p:nvPr/>
        </p:nvSpPr>
        <p:spPr>
          <a:xfrm>
            <a:off x="6884620" y="1364658"/>
            <a:ext cx="887777"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OAG</a:t>
            </a:r>
            <a:endParaRPr sz="2000" b="0" i="0" u="none" strike="noStrike" cap="none">
              <a:solidFill>
                <a:srgbClr val="000000"/>
              </a:solidFill>
              <a:latin typeface="Arial"/>
              <a:ea typeface="Arial"/>
              <a:cs typeface="Arial"/>
              <a:sym typeface="Arial"/>
            </a:endParaRPr>
          </a:p>
        </p:txBody>
      </p:sp>
      <p:sp>
        <p:nvSpPr>
          <p:cNvPr id="355" name="Google Shape;355;p31"/>
          <p:cNvSpPr txBox="1"/>
          <p:nvPr/>
        </p:nvSpPr>
        <p:spPr>
          <a:xfrm>
            <a:off x="7772397" y="1029235"/>
            <a:ext cx="1132679"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n=46</a:t>
            </a:r>
            <a:endParaRPr sz="2000" b="0" i="0" u="none" strike="noStrike" cap="none">
              <a:solidFill>
                <a:srgbClr val="000000"/>
              </a:solidFill>
              <a:latin typeface="Arial"/>
              <a:ea typeface="Arial"/>
              <a:cs typeface="Arial"/>
              <a:sym typeface="Arial"/>
            </a:endParaRPr>
          </a:p>
        </p:txBody>
      </p:sp>
      <p:sp>
        <p:nvSpPr>
          <p:cNvPr id="356" name="Google Shape;356;p31"/>
          <p:cNvSpPr txBox="1"/>
          <p:nvPr/>
        </p:nvSpPr>
        <p:spPr>
          <a:xfrm>
            <a:off x="6700346" y="1029235"/>
            <a:ext cx="107205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normal</a:t>
            </a:r>
            <a:endParaRPr sz="2000" b="0" i="0" u="none" strike="noStrike" cap="none">
              <a:solidFill>
                <a:srgbClr val="000000"/>
              </a:solidFill>
              <a:latin typeface="Arial"/>
              <a:ea typeface="Arial"/>
              <a:cs typeface="Arial"/>
              <a:sym typeface="Arial"/>
            </a:endParaRPr>
          </a:p>
        </p:txBody>
      </p:sp>
      <p:sp>
        <p:nvSpPr>
          <p:cNvPr id="357" name="Google Shape;357;p31"/>
          <p:cNvSpPr txBox="1"/>
          <p:nvPr/>
        </p:nvSpPr>
        <p:spPr>
          <a:xfrm>
            <a:off x="1023673" y="6366696"/>
            <a:ext cx="60960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ja-JP" sz="1200" b="0" i="0" u="none" strike="noStrike" cap="none">
                <a:solidFill>
                  <a:srgbClr val="000000"/>
                </a:solidFill>
                <a:latin typeface="Calibri"/>
                <a:ea typeface="Calibri"/>
                <a:cs typeface="Calibri"/>
                <a:sym typeface="Calibri"/>
              </a:rPr>
              <a:t>OAG</a:t>
            </a:r>
            <a:endParaRPr sz="1200" b="0" i="0" u="none" strike="noStrike" cap="none">
              <a:solidFill>
                <a:srgbClr val="000000"/>
              </a:solidFill>
              <a:latin typeface="Calibri"/>
              <a:ea typeface="Calibri"/>
              <a:cs typeface="Calibri"/>
              <a:sym typeface="Calibri"/>
            </a:endParaRPr>
          </a:p>
        </p:txBody>
      </p:sp>
      <p:sp>
        <p:nvSpPr>
          <p:cNvPr id="358" name="Google Shape;358;p31"/>
          <p:cNvSpPr txBox="1"/>
          <p:nvPr/>
        </p:nvSpPr>
        <p:spPr>
          <a:xfrm>
            <a:off x="976684" y="5258701"/>
            <a:ext cx="4012609" cy="8771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Calibri"/>
              <a:buNone/>
            </a:pPr>
            <a:r>
              <a:rPr lang="ja-JP" sz="1400" b="0" i="0" u="none" strike="noStrike" cap="none">
                <a:solidFill>
                  <a:srgbClr val="000000"/>
                </a:solidFill>
                <a:latin typeface="Calibri"/>
                <a:ea typeface="Calibri"/>
                <a:cs typeface="Calibri"/>
                <a:sym typeface="Calibri"/>
              </a:rPr>
              <a:t>cpRNFL=0.963、MD=0.960、MA=0.949 </a:t>
            </a:r>
            <a:r>
              <a:rPr lang="ja-JP" sz="2000" b="0" i="0" u="none" strike="noStrike" cap="none">
                <a:solidFill>
                  <a:srgbClr val="000000"/>
                </a:solidFill>
                <a:latin typeface="Calibri"/>
                <a:ea typeface="Calibri"/>
                <a:cs typeface="Calibri"/>
                <a:sym typeface="Calibri"/>
              </a:rPr>
              <a:t>wRGC=0.983</a:t>
            </a:r>
            <a:endParaRPr sz="1400" b="0" i="0" u="none" strike="noStrike" cap="none">
              <a:solidFill>
                <a:srgbClr val="000000"/>
              </a:solidFill>
              <a:latin typeface="Calibri"/>
              <a:ea typeface="Calibri"/>
              <a:cs typeface="Calibri"/>
              <a:sym typeface="Calibri"/>
            </a:endParaRPr>
          </a:p>
        </p:txBody>
      </p:sp>
      <p:sp>
        <p:nvSpPr>
          <p:cNvPr id="359" name="Google Shape;359;p31"/>
          <p:cNvSpPr txBox="1"/>
          <p:nvPr/>
        </p:nvSpPr>
        <p:spPr>
          <a:xfrm>
            <a:off x="5473591" y="5258701"/>
            <a:ext cx="3403865" cy="8771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Calibri"/>
              <a:buNone/>
            </a:pPr>
            <a:r>
              <a:rPr lang="ja-JP" sz="1400" b="0" i="0" u="none" strike="noStrike" cap="none">
                <a:solidFill>
                  <a:srgbClr val="000000"/>
                </a:solidFill>
                <a:latin typeface="Calibri"/>
                <a:ea typeface="Calibri"/>
                <a:cs typeface="Calibri"/>
                <a:sym typeface="Calibri"/>
              </a:rPr>
              <a:t>cpRNFL=0.948、MD=0.981、MA=0.897 </a:t>
            </a:r>
            <a:r>
              <a:rPr lang="ja-JP" sz="2000" b="0" i="0" u="none" strike="noStrike" cap="none">
                <a:solidFill>
                  <a:srgbClr val="000000"/>
                </a:solidFill>
                <a:latin typeface="Calibri"/>
                <a:ea typeface="Calibri"/>
                <a:cs typeface="Calibri"/>
                <a:sym typeface="Calibri"/>
              </a:rPr>
              <a:t>wRGC=0.992</a:t>
            </a:r>
            <a:endParaRPr sz="1400" b="0" i="0" u="none" strike="noStrike" cap="none">
              <a:solidFill>
                <a:srgbClr val="000000"/>
              </a:solidFill>
              <a:latin typeface="Calibri"/>
              <a:ea typeface="Calibri"/>
              <a:cs typeface="Calibri"/>
              <a:sym typeface="Calibri"/>
            </a:endParaRPr>
          </a:p>
        </p:txBody>
      </p:sp>
      <p:sp>
        <p:nvSpPr>
          <p:cNvPr id="360" name="Google Shape;360;p31"/>
          <p:cNvSpPr txBox="1"/>
          <p:nvPr/>
        </p:nvSpPr>
        <p:spPr>
          <a:xfrm>
            <a:off x="2409303" y="5014097"/>
            <a:ext cx="709449" cy="3158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AUC</a:t>
            </a:r>
            <a:endParaRPr sz="1400" b="0" i="0" u="none" strike="noStrike" cap="none">
              <a:solidFill>
                <a:srgbClr val="000000"/>
              </a:solidFill>
              <a:latin typeface="Arial"/>
              <a:ea typeface="Arial"/>
              <a:cs typeface="Arial"/>
              <a:sym typeface="Arial"/>
            </a:endParaRPr>
          </a:p>
        </p:txBody>
      </p:sp>
      <p:sp>
        <p:nvSpPr>
          <p:cNvPr id="361" name="Google Shape;361;p31"/>
          <p:cNvSpPr txBox="1"/>
          <p:nvPr/>
        </p:nvSpPr>
        <p:spPr>
          <a:xfrm>
            <a:off x="6820800" y="4976962"/>
            <a:ext cx="709449" cy="3158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AUC</a:t>
            </a:r>
            <a:endParaRPr sz="1400" b="0" i="0" u="none" strike="noStrike" cap="none">
              <a:solidFill>
                <a:srgbClr val="000000"/>
              </a:solidFill>
              <a:latin typeface="Arial"/>
              <a:ea typeface="Arial"/>
              <a:cs typeface="Arial"/>
              <a:sym typeface="Arial"/>
            </a:endParaRPr>
          </a:p>
        </p:txBody>
      </p:sp>
      <p:sp>
        <p:nvSpPr>
          <p:cNvPr id="362" name="Google Shape;362;p31"/>
          <p:cNvSpPr/>
          <p:nvPr/>
        </p:nvSpPr>
        <p:spPr>
          <a:xfrm>
            <a:off x="1622153" y="343626"/>
            <a:ext cx="577914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wRGCの緑内障診断力</a:t>
            </a:r>
            <a:endParaRPr sz="4400" b="0" i="0" u="none" strike="noStrike" cap="non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628650" y="600801"/>
            <a:ext cx="7886700" cy="91251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000"/>
              <a:buFont typeface="Calibri"/>
              <a:buNone/>
            </a:pPr>
            <a:r>
              <a:rPr lang="ja-JP" sz="4000" b="0" i="0" u="none" strike="noStrike" cap="none">
                <a:solidFill>
                  <a:schemeClr val="dk1"/>
                </a:solidFill>
                <a:latin typeface="Calibri"/>
                <a:ea typeface="Calibri"/>
                <a:cs typeface="Calibri"/>
                <a:sym typeface="Calibri"/>
              </a:rPr>
              <a:t>網膜神経節細胞数でみる緑内障</a:t>
            </a:r>
            <a:endParaRPr sz="4000" b="0" i="0" u="none" strike="noStrike" cap="none">
              <a:solidFill>
                <a:schemeClr val="dk1"/>
              </a:solidFill>
              <a:latin typeface="Calibri"/>
              <a:ea typeface="Calibri"/>
              <a:cs typeface="Calibri"/>
              <a:sym typeface="Calibri"/>
            </a:endParaRPr>
          </a:p>
        </p:txBody>
      </p:sp>
      <p:sp>
        <p:nvSpPr>
          <p:cNvPr id="368" name="Google Shape;368;p32"/>
          <p:cNvSpPr/>
          <p:nvPr/>
        </p:nvSpPr>
        <p:spPr>
          <a:xfrm>
            <a:off x="807575" y="2125040"/>
            <a:ext cx="6687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１.</a:t>
            </a:r>
            <a:endParaRPr/>
          </a:p>
        </p:txBody>
      </p:sp>
      <p:sp>
        <p:nvSpPr>
          <p:cNvPr id="369" name="Google Shape;369;p32"/>
          <p:cNvSpPr/>
          <p:nvPr/>
        </p:nvSpPr>
        <p:spPr>
          <a:xfrm>
            <a:off x="1402270" y="1995774"/>
            <a:ext cx="5801588"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緑内障進行判定　—　機能と構造</a:t>
            </a:r>
            <a:endParaRPr sz="2800" b="0" i="0" u="none" strike="noStrike" cap="none">
              <a:solidFill>
                <a:srgbClr val="BFBFBF"/>
              </a:solidFill>
              <a:latin typeface="Arial"/>
              <a:ea typeface="Arial"/>
              <a:cs typeface="Arial"/>
              <a:sym typeface="Arial"/>
            </a:endParaRPr>
          </a:p>
        </p:txBody>
      </p:sp>
      <p:sp>
        <p:nvSpPr>
          <p:cNvPr id="370" name="Google Shape;370;p32"/>
          <p:cNvSpPr/>
          <p:nvPr/>
        </p:nvSpPr>
        <p:spPr>
          <a:xfrm>
            <a:off x="869752" y="2954090"/>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2.</a:t>
            </a:r>
            <a:endParaRPr/>
          </a:p>
        </p:txBody>
      </p:sp>
      <p:sp>
        <p:nvSpPr>
          <p:cNvPr id="371" name="Google Shape;371;p32"/>
          <p:cNvSpPr/>
          <p:nvPr/>
        </p:nvSpPr>
        <p:spPr>
          <a:xfrm>
            <a:off x="1402270" y="2831570"/>
            <a:ext cx="7596951"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神経節細胞数の推定　—　機能と構造の統合</a:t>
            </a:r>
            <a:endParaRPr sz="2800" b="0" i="0" u="none" strike="noStrike" cap="none">
              <a:solidFill>
                <a:srgbClr val="BFBFBF"/>
              </a:solidFill>
              <a:latin typeface="Arial"/>
              <a:ea typeface="Arial"/>
              <a:cs typeface="Arial"/>
              <a:sym typeface="Arial"/>
            </a:endParaRPr>
          </a:p>
        </p:txBody>
      </p:sp>
      <p:sp>
        <p:nvSpPr>
          <p:cNvPr id="372" name="Google Shape;372;p32"/>
          <p:cNvSpPr/>
          <p:nvPr/>
        </p:nvSpPr>
        <p:spPr>
          <a:xfrm>
            <a:off x="1449624" y="3757443"/>
            <a:ext cx="4724370"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神経節細胞数推定の診断力</a:t>
            </a:r>
            <a:endParaRPr sz="2800" b="0" i="0" u="none" strike="noStrike" cap="none">
              <a:solidFill>
                <a:srgbClr val="BFBFBF"/>
              </a:solidFill>
              <a:latin typeface="Arial"/>
              <a:ea typeface="Arial"/>
              <a:cs typeface="Arial"/>
              <a:sym typeface="Arial"/>
            </a:endParaRPr>
          </a:p>
        </p:txBody>
      </p:sp>
      <p:sp>
        <p:nvSpPr>
          <p:cNvPr id="373" name="Google Shape;373;p32"/>
          <p:cNvSpPr/>
          <p:nvPr/>
        </p:nvSpPr>
        <p:spPr>
          <a:xfrm>
            <a:off x="917106" y="38396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3.</a:t>
            </a:r>
            <a:endParaRPr/>
          </a:p>
        </p:txBody>
      </p:sp>
      <p:sp>
        <p:nvSpPr>
          <p:cNvPr id="374" name="Google Shape;374;p32"/>
          <p:cNvSpPr/>
          <p:nvPr/>
        </p:nvSpPr>
        <p:spPr>
          <a:xfrm>
            <a:off x="1402270" y="4683316"/>
            <a:ext cx="6963766"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神経節細胞数推定とMD・VFIの比較検討</a:t>
            </a:r>
            <a:endParaRPr sz="2800" b="0" i="0" u="none" strike="noStrike" cap="none">
              <a:solidFill>
                <a:schemeClr val="dk1"/>
              </a:solidFill>
              <a:latin typeface="Arial"/>
              <a:ea typeface="Arial"/>
              <a:cs typeface="Arial"/>
              <a:sym typeface="Arial"/>
            </a:endParaRPr>
          </a:p>
        </p:txBody>
      </p:sp>
      <p:sp>
        <p:nvSpPr>
          <p:cNvPr id="375" name="Google Shape;375;p32"/>
          <p:cNvSpPr/>
          <p:nvPr/>
        </p:nvSpPr>
        <p:spPr>
          <a:xfrm>
            <a:off x="943830" y="48084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4.</a:t>
            </a:r>
            <a:endParaRPr/>
          </a:p>
        </p:txBody>
      </p:sp>
      <p:sp>
        <p:nvSpPr>
          <p:cNvPr id="376" name="Google Shape;376;p32"/>
          <p:cNvSpPr/>
          <p:nvPr/>
        </p:nvSpPr>
        <p:spPr>
          <a:xfrm>
            <a:off x="1449624" y="5474831"/>
            <a:ext cx="1133644"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考按</a:t>
            </a:r>
            <a:endParaRPr sz="2800" b="0" i="0" u="none" strike="noStrike" cap="none">
              <a:solidFill>
                <a:srgbClr val="BFBFBF"/>
              </a:solidFill>
              <a:latin typeface="Arial"/>
              <a:ea typeface="Arial"/>
              <a:cs typeface="Arial"/>
              <a:sym typeface="Arial"/>
            </a:endParaRPr>
          </a:p>
        </p:txBody>
      </p:sp>
      <p:sp>
        <p:nvSpPr>
          <p:cNvPr id="377" name="Google Shape;377;p32"/>
          <p:cNvSpPr/>
          <p:nvPr/>
        </p:nvSpPr>
        <p:spPr>
          <a:xfrm>
            <a:off x="943830" y="5561009"/>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5.</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3"/>
          <p:cNvSpPr txBox="1"/>
          <p:nvPr/>
        </p:nvSpPr>
        <p:spPr>
          <a:xfrm>
            <a:off x="445512" y="2129450"/>
            <a:ext cx="8343451" cy="244482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mbria"/>
              <a:buNone/>
            </a:pPr>
            <a:r>
              <a:rPr lang="ja-JP" sz="4400" b="0" i="0" u="none" strike="noStrike" cap="none">
                <a:solidFill>
                  <a:schemeClr val="dk1"/>
                </a:solidFill>
                <a:latin typeface="Cambria"/>
                <a:ea typeface="Cambria"/>
                <a:cs typeface="Cambria"/>
                <a:sym typeface="Cambria"/>
              </a:rPr>
              <a:t>網膜神経節細胞数(wRGC)と</a:t>
            </a:r>
            <a:endParaRPr sz="44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chemeClr val="dk1"/>
              </a:buClr>
              <a:buSzPts val="1100"/>
              <a:buFont typeface="Arial"/>
              <a:buNone/>
            </a:pPr>
            <a:endParaRPr sz="44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chemeClr val="dk1"/>
              </a:buClr>
              <a:buSzPts val="1100"/>
              <a:buFont typeface="Cambria"/>
              <a:buNone/>
            </a:pPr>
            <a:r>
              <a:rPr lang="ja-JP" sz="4400" b="0" i="0" u="none" strike="noStrike" cap="none">
                <a:solidFill>
                  <a:schemeClr val="dk1"/>
                </a:solidFill>
                <a:latin typeface="Cambria"/>
                <a:ea typeface="Cambria"/>
                <a:cs typeface="Cambria"/>
                <a:sym typeface="Cambria"/>
              </a:rPr>
              <a:t>MD値･VFIとの関連性について</a:t>
            </a:r>
            <a:endParaRPr sz="4400" b="0" i="0" u="none" strike="noStrike" cap="none">
              <a:solidFill>
                <a:schemeClr val="dk1"/>
              </a:solidFill>
              <a:latin typeface="Cambria"/>
              <a:ea typeface="Cambria"/>
              <a:cs typeface="Cambria"/>
              <a:sym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4"/>
          <p:cNvGraphicFramePr/>
          <p:nvPr/>
        </p:nvGraphicFramePr>
        <p:xfrm>
          <a:off x="1359669" y="3651789"/>
          <a:ext cx="6380675" cy="2302950"/>
        </p:xfrm>
        <a:graphic>
          <a:graphicData uri="http://schemas.openxmlformats.org/drawingml/2006/table">
            <a:tbl>
              <a:tblPr>
                <a:noFill/>
                <a:tableStyleId>{BD641D65-08C8-498D-ACF1-0FA0B6134859}</a:tableStyleId>
              </a:tblPr>
              <a:tblGrid>
                <a:gridCol w="4364450">
                  <a:extLst>
                    <a:ext uri="{9D8B030D-6E8A-4147-A177-3AD203B41FA5}">
                      <a16:colId xmlns:a16="http://schemas.microsoft.com/office/drawing/2014/main" val="20000"/>
                    </a:ext>
                  </a:extLst>
                </a:gridCol>
                <a:gridCol w="2016225">
                  <a:extLst>
                    <a:ext uri="{9D8B030D-6E8A-4147-A177-3AD203B41FA5}">
                      <a16:colId xmlns:a16="http://schemas.microsoft.com/office/drawing/2014/main" val="20001"/>
                    </a:ext>
                  </a:extLst>
                </a:gridCol>
              </a:tblGrid>
              <a:tr h="745075">
                <a:tc>
                  <a:txBody>
                    <a:bodyPr/>
                    <a:lstStyle/>
                    <a:p>
                      <a:pPr marL="0" marR="0" lvl="0" indent="0" algn="l" rtl="0">
                        <a:lnSpc>
                          <a:spcPct val="100000"/>
                        </a:lnSpc>
                        <a:spcBef>
                          <a:spcPts val="0"/>
                        </a:spcBef>
                        <a:spcAft>
                          <a:spcPts val="0"/>
                        </a:spcAft>
                        <a:buClr>
                          <a:srgbClr val="000000"/>
                        </a:buClr>
                        <a:buSzPts val="475"/>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475"/>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57875">
                <a:tc>
                  <a:txBody>
                    <a:bodyPr/>
                    <a:lstStyle/>
                    <a:p>
                      <a:pPr marL="0" marR="0" lvl="0" indent="0" algn="l" rtl="0">
                        <a:lnSpc>
                          <a:spcPct val="100000"/>
                        </a:lnSpc>
                        <a:spcBef>
                          <a:spcPts val="0"/>
                        </a:spcBef>
                        <a:spcAft>
                          <a:spcPts val="0"/>
                        </a:spcAft>
                        <a:buClr>
                          <a:srgbClr val="000000"/>
                        </a:buClr>
                        <a:buSzPts val="475"/>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475"/>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9" name="Google Shape;389;p34"/>
          <p:cNvSpPr txBox="1"/>
          <p:nvPr/>
        </p:nvSpPr>
        <p:spPr>
          <a:xfrm>
            <a:off x="611560" y="1423305"/>
            <a:ext cx="8329240" cy="1498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Calibri"/>
              <a:buNone/>
            </a:pPr>
            <a:r>
              <a:rPr lang="ja-JP" sz="2800" b="0" i="0" u="none" strike="noStrike" cap="none">
                <a:solidFill>
                  <a:schemeClr val="dk1"/>
                </a:solidFill>
                <a:latin typeface="Cambria"/>
                <a:ea typeface="Cambria"/>
                <a:cs typeface="Cambria"/>
                <a:sym typeface="Cambria"/>
              </a:rPr>
              <a:t>2009年9月から2015年7月までに慈恵医大附属病院緑内障外来を受診した 345例661眼のうち、</a:t>
            </a:r>
            <a:endParaRPr/>
          </a:p>
          <a:p>
            <a:pPr marL="0" marR="0" lvl="0" indent="0" algn="l" rtl="0">
              <a:lnSpc>
                <a:spcPct val="100000"/>
              </a:lnSpc>
              <a:spcBef>
                <a:spcPts val="0"/>
              </a:spcBef>
              <a:spcAft>
                <a:spcPts val="0"/>
              </a:spcAft>
              <a:buClr>
                <a:schemeClr val="dk1"/>
              </a:buClr>
              <a:buSzPts val="700"/>
              <a:buFont typeface="Calibri"/>
              <a:buNone/>
            </a:pPr>
            <a:r>
              <a:rPr lang="ja-JP" sz="2800" b="0" i="0" u="none" strike="noStrike" cap="none">
                <a:solidFill>
                  <a:schemeClr val="dk1"/>
                </a:solidFill>
                <a:latin typeface="Cambria"/>
                <a:ea typeface="Cambria"/>
                <a:cs typeface="Cambria"/>
                <a:sym typeface="Cambria"/>
              </a:rPr>
              <a:t>HFAの信頼性指標とOCT基準を満たす330例572眼</a:t>
            </a:r>
            <a:endParaRPr/>
          </a:p>
        </p:txBody>
      </p:sp>
      <p:sp>
        <p:nvSpPr>
          <p:cNvPr id="390" name="Google Shape;390;p34"/>
          <p:cNvSpPr/>
          <p:nvPr/>
        </p:nvSpPr>
        <p:spPr>
          <a:xfrm>
            <a:off x="6028541" y="3906594"/>
            <a:ext cx="10836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alibri"/>
              <a:buNone/>
            </a:pPr>
            <a:r>
              <a:rPr lang="ja-JP" sz="2400" b="0" i="0" u="none" strike="noStrike" cap="none">
                <a:solidFill>
                  <a:schemeClr val="dk1"/>
                </a:solidFill>
                <a:latin typeface="Cambria"/>
                <a:ea typeface="Cambria"/>
                <a:cs typeface="Cambria"/>
                <a:sym typeface="Cambria"/>
              </a:rPr>
              <a:t>572眼</a:t>
            </a:r>
            <a:endParaRPr/>
          </a:p>
        </p:txBody>
      </p:sp>
      <p:sp>
        <p:nvSpPr>
          <p:cNvPr id="391" name="Google Shape;391;p34"/>
          <p:cNvSpPr/>
          <p:nvPr/>
        </p:nvSpPr>
        <p:spPr>
          <a:xfrm>
            <a:off x="6028540" y="4535337"/>
            <a:ext cx="250389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alibri"/>
              <a:buNone/>
            </a:pPr>
            <a:r>
              <a:rPr lang="ja-JP" sz="2400" b="0" i="0" u="none" strike="noStrike" cap="none">
                <a:solidFill>
                  <a:schemeClr val="dk1"/>
                </a:solidFill>
                <a:latin typeface="Cambria"/>
                <a:ea typeface="Cambria"/>
                <a:cs typeface="Cambria"/>
                <a:sym typeface="Cambria"/>
              </a:rPr>
              <a:t>295眼</a:t>
            </a:r>
            <a:endParaRPr/>
          </a:p>
        </p:txBody>
      </p:sp>
      <p:sp>
        <p:nvSpPr>
          <p:cNvPr id="392" name="Google Shape;392;p34"/>
          <p:cNvSpPr/>
          <p:nvPr/>
        </p:nvSpPr>
        <p:spPr>
          <a:xfrm>
            <a:off x="6028540" y="5294587"/>
            <a:ext cx="178381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alibri"/>
              <a:buNone/>
            </a:pPr>
            <a:r>
              <a:rPr lang="ja-JP" sz="2400" b="0" i="0" u="none" strike="noStrike" cap="none">
                <a:solidFill>
                  <a:schemeClr val="dk1"/>
                </a:solidFill>
                <a:latin typeface="Cambria"/>
                <a:ea typeface="Cambria"/>
                <a:cs typeface="Cambria"/>
                <a:sym typeface="Cambria"/>
              </a:rPr>
              <a:t>277眼</a:t>
            </a:r>
            <a:endParaRPr/>
          </a:p>
        </p:txBody>
      </p:sp>
      <p:sp>
        <p:nvSpPr>
          <p:cNvPr id="393" name="Google Shape;393;p34"/>
          <p:cNvSpPr txBox="1"/>
          <p:nvPr/>
        </p:nvSpPr>
        <p:spPr>
          <a:xfrm>
            <a:off x="3289301" y="2958416"/>
            <a:ext cx="58547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Calibri"/>
              <a:buNone/>
            </a:pPr>
            <a:r>
              <a:rPr lang="ja-JP" sz="1400" b="0" i="0" u="none" strike="noStrike" cap="none">
                <a:solidFill>
                  <a:schemeClr val="dk1"/>
                </a:solidFill>
                <a:latin typeface="Cambria"/>
                <a:ea typeface="Cambria"/>
                <a:cs typeface="Cambria"/>
                <a:sym typeface="Cambria"/>
              </a:rPr>
              <a:t>HFAの信頼性(固視不良20%未満、偽陽性15%未満、偽陰性33%未満)</a:t>
            </a:r>
            <a:endParaRPr/>
          </a:p>
          <a:p>
            <a:pPr marL="0" marR="0" lvl="0" indent="0" algn="l" rtl="0">
              <a:lnSpc>
                <a:spcPct val="100000"/>
              </a:lnSpc>
              <a:spcBef>
                <a:spcPts val="0"/>
              </a:spcBef>
              <a:spcAft>
                <a:spcPts val="0"/>
              </a:spcAft>
              <a:buClr>
                <a:schemeClr val="dk1"/>
              </a:buClr>
              <a:buSzPts val="350"/>
              <a:buFont typeface="Calibri"/>
              <a:buNone/>
            </a:pPr>
            <a:r>
              <a:rPr lang="ja-JP" sz="1400" b="0" i="0" u="none" strike="noStrike" cap="none">
                <a:solidFill>
                  <a:schemeClr val="dk1"/>
                </a:solidFill>
                <a:latin typeface="Cambria"/>
                <a:ea typeface="Cambria"/>
                <a:cs typeface="Cambria"/>
                <a:sym typeface="Cambria"/>
              </a:rPr>
              <a:t>OCT (image quality 6/10 以上、複数回撮像のうち最良の画像を選択)</a:t>
            </a:r>
            <a:endParaRPr/>
          </a:p>
        </p:txBody>
      </p:sp>
      <p:sp>
        <p:nvSpPr>
          <p:cNvPr id="394" name="Google Shape;394;p34"/>
          <p:cNvSpPr txBox="1"/>
          <p:nvPr/>
        </p:nvSpPr>
        <p:spPr>
          <a:xfrm>
            <a:off x="1259632" y="3906597"/>
            <a:ext cx="417646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alibri"/>
              <a:buNone/>
            </a:pPr>
            <a:r>
              <a:rPr lang="ja-JP" sz="2400" b="0" i="0" u="none" strike="noStrike" cap="none">
                <a:solidFill>
                  <a:schemeClr val="dk1"/>
                </a:solidFill>
                <a:latin typeface="Cambria"/>
                <a:ea typeface="Cambria"/>
                <a:cs typeface="Cambria"/>
                <a:sym typeface="Cambria"/>
              </a:rPr>
              <a:t>原発開放隅角緑内障(広義)</a:t>
            </a:r>
            <a:endParaRPr/>
          </a:p>
        </p:txBody>
      </p:sp>
      <p:sp>
        <p:nvSpPr>
          <p:cNvPr id="395" name="Google Shape;395;p34"/>
          <p:cNvSpPr txBox="1"/>
          <p:nvPr/>
        </p:nvSpPr>
        <p:spPr>
          <a:xfrm>
            <a:off x="1209614" y="4535372"/>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alibri"/>
              <a:buNone/>
            </a:pPr>
            <a:r>
              <a:rPr lang="ja-JP" sz="2400" b="0" i="0" u="none" strike="noStrike" cap="none">
                <a:solidFill>
                  <a:schemeClr val="dk1"/>
                </a:solidFill>
                <a:latin typeface="Cambria"/>
                <a:ea typeface="Cambria"/>
                <a:cs typeface="Cambria"/>
                <a:sym typeface="Cambria"/>
              </a:rPr>
              <a:t>・開放隅角緑内障(狭義)</a:t>
            </a:r>
            <a:endParaRPr/>
          </a:p>
        </p:txBody>
      </p:sp>
      <p:sp>
        <p:nvSpPr>
          <p:cNvPr id="396" name="Google Shape;396;p34"/>
          <p:cNvSpPr txBox="1"/>
          <p:nvPr/>
        </p:nvSpPr>
        <p:spPr>
          <a:xfrm>
            <a:off x="1259632" y="5294590"/>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Calibri"/>
              <a:buNone/>
            </a:pPr>
            <a:r>
              <a:rPr lang="ja-JP" sz="2400" b="0" i="0" u="none" strike="noStrike" cap="none">
                <a:solidFill>
                  <a:schemeClr val="dk1"/>
                </a:solidFill>
                <a:latin typeface="Cambria"/>
                <a:ea typeface="Cambria"/>
                <a:cs typeface="Cambria"/>
                <a:sym typeface="Cambria"/>
              </a:rPr>
              <a:t>・正常眼圧緑内障</a:t>
            </a:r>
            <a:endParaRPr/>
          </a:p>
        </p:txBody>
      </p:sp>
      <p:sp>
        <p:nvSpPr>
          <p:cNvPr id="397" name="Google Shape;397;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398" name="Google Shape;398;p34"/>
          <p:cNvSpPr txBox="1"/>
          <p:nvPr/>
        </p:nvSpPr>
        <p:spPr>
          <a:xfrm>
            <a:off x="4622800" y="4566451"/>
            <a:ext cx="1186033"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00"/>
              <a:buFont typeface="Calibri"/>
              <a:buNone/>
            </a:pPr>
            <a:r>
              <a:rPr lang="ja-JP" sz="2000" b="0" i="0" u="none" strike="noStrike" cap="none">
                <a:solidFill>
                  <a:schemeClr val="dk1"/>
                </a:solidFill>
                <a:latin typeface="Cambria"/>
                <a:ea typeface="Cambria"/>
                <a:cs typeface="Cambria"/>
                <a:sym typeface="Cambria"/>
              </a:rPr>
              <a:t>(POAG)</a:t>
            </a:r>
            <a:endParaRPr/>
          </a:p>
        </p:txBody>
      </p:sp>
      <p:sp>
        <p:nvSpPr>
          <p:cNvPr id="399" name="Google Shape;399;p34"/>
          <p:cNvSpPr txBox="1"/>
          <p:nvPr/>
        </p:nvSpPr>
        <p:spPr>
          <a:xfrm>
            <a:off x="4738006" y="5384801"/>
            <a:ext cx="95704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Calibri"/>
              <a:buNone/>
            </a:pPr>
            <a:r>
              <a:rPr lang="ja-JP" sz="1800" b="0" i="0" u="none" strike="noStrike" cap="none">
                <a:solidFill>
                  <a:schemeClr val="dk1"/>
                </a:solidFill>
                <a:latin typeface="Cambria"/>
                <a:ea typeface="Cambria"/>
                <a:cs typeface="Cambria"/>
                <a:sym typeface="Cambria"/>
              </a:rPr>
              <a:t>(NTG)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35"/>
          <p:cNvGraphicFramePr/>
          <p:nvPr/>
        </p:nvGraphicFramePr>
        <p:xfrm>
          <a:off x="628651" y="1348508"/>
          <a:ext cx="8172450" cy="4400300"/>
        </p:xfrm>
        <a:graphic>
          <a:graphicData uri="http://schemas.openxmlformats.org/drawingml/2006/table">
            <a:tbl>
              <a:tblPr>
                <a:noFill/>
                <a:tableStyleId>{BD641D65-08C8-498D-ACF1-0FA0B6134859}</a:tableStyleId>
              </a:tblPr>
              <a:tblGrid>
                <a:gridCol w="28149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gridCol w="2003725">
                  <a:extLst>
                    <a:ext uri="{9D8B030D-6E8A-4147-A177-3AD203B41FA5}">
                      <a16:colId xmlns:a16="http://schemas.microsoft.com/office/drawing/2014/main" val="20002"/>
                    </a:ext>
                  </a:extLst>
                </a:gridCol>
                <a:gridCol w="1432925">
                  <a:extLst>
                    <a:ext uri="{9D8B030D-6E8A-4147-A177-3AD203B41FA5}">
                      <a16:colId xmlns:a16="http://schemas.microsoft.com/office/drawing/2014/main" val="20003"/>
                    </a:ext>
                  </a:extLst>
                </a:gridCol>
              </a:tblGrid>
              <a:tr h="822575">
                <a:tc>
                  <a:txBody>
                    <a:bodyPr/>
                    <a:lstStyle/>
                    <a:p>
                      <a:pPr marL="0" marR="0" lvl="0" indent="0" algn="ctr" rtl="0">
                        <a:lnSpc>
                          <a:spcPct val="100000"/>
                        </a:lnSpc>
                        <a:spcBef>
                          <a:spcPts val="0"/>
                        </a:spcBef>
                        <a:spcAft>
                          <a:spcPts val="0"/>
                        </a:spcAft>
                        <a:buClr>
                          <a:schemeClr val="dk1"/>
                        </a:buClr>
                        <a:buSzPts val="450"/>
                        <a:buFont typeface="Calibri"/>
                        <a:buNone/>
                      </a:pPr>
                      <a:r>
                        <a:rPr lang="ja-JP" sz="1800" b="0" u="none" strike="noStrike" cap="none">
                          <a:latin typeface="Calibri"/>
                          <a:ea typeface="Calibri"/>
                          <a:cs typeface="Calibri"/>
                          <a:sym typeface="Calibri"/>
                        </a:rPr>
                        <a:t>N＝眼数</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POAG</a:t>
                      </a:r>
                      <a:endParaRPr/>
                    </a:p>
                    <a:p>
                      <a:pPr marL="0" marR="0" lvl="0" indent="0" algn="ctr"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295</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NTG</a:t>
                      </a:r>
                      <a:endParaRPr/>
                    </a:p>
                    <a:p>
                      <a:pPr marL="0" marR="0" lvl="0" indent="0" algn="ctr"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277</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p値</a:t>
                      </a:r>
                      <a:endParaRPr/>
                    </a:p>
                  </a:txBody>
                  <a:tcPr marL="68575" marR="68575" marT="91425" marB="91425"/>
                </a:tc>
                <a:extLst>
                  <a:ext uri="{0D108BD9-81ED-4DB2-BD59-A6C34878D82A}">
                    <a16:rowId xmlns:a16="http://schemas.microsoft.com/office/drawing/2014/main" val="10000"/>
                  </a:ext>
                </a:extLst>
              </a:tr>
              <a:tr h="743775">
                <a:tc>
                  <a:txBody>
                    <a:bodyPr/>
                    <a:lstStyle/>
                    <a:p>
                      <a:pPr marL="0" marR="0" lvl="0" indent="0" algn="l"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平均年齢(歳)</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SzPts val="600"/>
                        <a:buFont typeface="Calibri"/>
                        <a:buNone/>
                      </a:pPr>
                      <a:r>
                        <a:rPr lang="ja-JP" sz="2400" b="0" u="none" strike="noStrike" cap="none">
                          <a:solidFill>
                            <a:schemeClr val="dk1"/>
                          </a:solidFill>
                          <a:latin typeface="Calibri"/>
                          <a:ea typeface="Calibri"/>
                          <a:cs typeface="Calibri"/>
                          <a:sym typeface="Calibri"/>
                        </a:rPr>
                        <a:t>59.3±12.2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57.3±11.2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p=0.03</a:t>
                      </a:r>
                      <a:endParaRPr/>
                    </a:p>
                  </a:txBody>
                  <a:tcPr marL="68575" marR="68575" marT="91425" marB="91425"/>
                </a:tc>
                <a:extLst>
                  <a:ext uri="{0D108BD9-81ED-4DB2-BD59-A6C34878D82A}">
                    <a16:rowId xmlns:a16="http://schemas.microsoft.com/office/drawing/2014/main" val="10001"/>
                  </a:ext>
                </a:extLst>
              </a:tr>
              <a:tr h="704650">
                <a:tc>
                  <a:txBody>
                    <a:bodyPr/>
                    <a:lstStyle/>
                    <a:p>
                      <a:pPr marL="0" marR="0" lvl="0" indent="0" algn="l"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平均等価球面度数(D)</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SzPts val="600"/>
                        <a:buFont typeface="Arial"/>
                        <a:buNone/>
                      </a:pPr>
                      <a:r>
                        <a:rPr lang="ja-JP" sz="2400" b="0" u="none" strike="noStrike" cap="none">
                          <a:solidFill>
                            <a:schemeClr val="dk1"/>
                          </a:solidFill>
                          <a:latin typeface="Calibri"/>
                          <a:ea typeface="Calibri"/>
                          <a:cs typeface="Calibri"/>
                          <a:sym typeface="Calibri"/>
                        </a:rPr>
                        <a:t>-5.19±4.24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SzPts val="600"/>
                        <a:buFont typeface="Arial"/>
                        <a:buNone/>
                      </a:pPr>
                      <a:r>
                        <a:rPr lang="ja-JP" sz="2400" b="0" u="none" strike="noStrike" cap="none">
                          <a:solidFill>
                            <a:schemeClr val="dk1"/>
                          </a:solidFill>
                          <a:latin typeface="Calibri"/>
                          <a:ea typeface="Calibri"/>
                          <a:cs typeface="Calibri"/>
                          <a:sym typeface="Calibri"/>
                        </a:rPr>
                        <a:t>-4.61±3.53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2"/>
                  </a:ext>
                </a:extLst>
              </a:tr>
              <a:tr h="749950">
                <a:tc>
                  <a:txBody>
                    <a:bodyPr/>
                    <a:lstStyle/>
                    <a:p>
                      <a:pPr marL="0" marR="0" lvl="0" indent="0" algn="l"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性別(男：女)</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192:103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180:97</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3"/>
                  </a:ext>
                </a:extLst>
              </a:tr>
              <a:tr h="725225">
                <a:tc>
                  <a:txBody>
                    <a:bodyPr/>
                    <a:lstStyle/>
                    <a:p>
                      <a:pPr marL="0" marR="0" lvl="0" indent="0" algn="l"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MD(dB)</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-7.11±7.10</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-6.00±5.94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SzPts val="600"/>
                        <a:buFont typeface="Arial"/>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4"/>
                  </a:ext>
                </a:extLst>
              </a:tr>
              <a:tr h="654125">
                <a:tc>
                  <a:txBody>
                    <a:bodyPr/>
                    <a:lstStyle/>
                    <a:p>
                      <a:pPr marL="0" marR="0" lvl="0" indent="0" algn="l" rtl="0">
                        <a:lnSpc>
                          <a:spcPct val="100000"/>
                        </a:lnSpc>
                        <a:spcBef>
                          <a:spcPts val="0"/>
                        </a:spcBef>
                        <a:spcAft>
                          <a:spcPts val="0"/>
                        </a:spcAft>
                        <a:buClr>
                          <a:schemeClr val="lt1"/>
                        </a:buClr>
                        <a:buSzPts val="500"/>
                        <a:buFont typeface="Calibri"/>
                        <a:buNone/>
                      </a:pPr>
                      <a:r>
                        <a:rPr lang="ja-JP" sz="2000" b="0" u="none" strike="noStrike" cap="none">
                          <a:solidFill>
                            <a:schemeClr val="dk1"/>
                          </a:solidFill>
                          <a:latin typeface="Calibri"/>
                          <a:ea typeface="Calibri"/>
                          <a:cs typeface="Calibri"/>
                          <a:sym typeface="Calibri"/>
                        </a:rPr>
                        <a:t>VFI(%)</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79.2±0.2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83.5±0.2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SzPts val="600"/>
                        <a:buFont typeface="Calibri"/>
                        <a:buNone/>
                      </a:pPr>
                      <a:r>
                        <a:rPr lang="ja-JP" sz="2400" b="0" u="none" strike="noStrike" cap="none">
                          <a:solidFill>
                            <a:schemeClr val="dk1"/>
                          </a:solidFill>
                          <a:latin typeface="Calibri"/>
                          <a:ea typeface="Calibri"/>
                          <a:cs typeface="Calibri"/>
                          <a:sym typeface="Calibri"/>
                        </a:rPr>
                        <a:t>p=0.05</a:t>
                      </a:r>
                      <a:endParaRPr/>
                    </a:p>
                  </a:txBody>
                  <a:tcPr marL="68575" marR="68575" marT="91425" marB="91425"/>
                </a:tc>
                <a:extLst>
                  <a:ext uri="{0D108BD9-81ED-4DB2-BD59-A6C34878D82A}">
                    <a16:rowId xmlns:a16="http://schemas.microsoft.com/office/drawing/2014/main" val="10005"/>
                  </a:ext>
                </a:extLst>
              </a:tr>
            </a:tbl>
          </a:graphicData>
        </a:graphic>
      </p:graphicFrame>
      <p:sp>
        <p:nvSpPr>
          <p:cNvPr id="406" name="Google Shape;406;p35"/>
          <p:cNvSpPr txBox="1"/>
          <p:nvPr/>
        </p:nvSpPr>
        <p:spPr>
          <a:xfrm>
            <a:off x="6096000" y="6072516"/>
            <a:ext cx="2959100" cy="5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50"/>
              <a:buFont typeface="Calibri"/>
              <a:buNone/>
            </a:pPr>
            <a:r>
              <a:rPr lang="ja-JP" sz="1800" b="0" i="0" u="none" strike="noStrike" cap="none">
                <a:solidFill>
                  <a:schemeClr val="dk1"/>
                </a:solidFill>
                <a:latin typeface="Cambria"/>
                <a:ea typeface="Cambria"/>
                <a:cs typeface="Cambria"/>
                <a:sym typeface="Cambria"/>
              </a:rPr>
              <a:t>wilcoxon rank sum test</a:t>
            </a:r>
            <a:endParaRPr/>
          </a:p>
          <a:p>
            <a:pPr marL="0" marR="0" lvl="0" indent="0" algn="l" rtl="0">
              <a:lnSpc>
                <a:spcPct val="100000"/>
              </a:lnSpc>
              <a:spcBef>
                <a:spcPts val="0"/>
              </a:spcBef>
              <a:spcAft>
                <a:spcPts val="0"/>
              </a:spcAft>
              <a:buClr>
                <a:schemeClr val="dk1"/>
              </a:buClr>
              <a:buSzPts val="450"/>
              <a:buFont typeface="Calibri"/>
              <a:buNone/>
            </a:pPr>
            <a:r>
              <a:rPr lang="ja-JP" sz="1800" b="0" i="0" u="none" strike="noStrike" cap="none">
                <a:solidFill>
                  <a:schemeClr val="dk1"/>
                </a:solidFill>
                <a:latin typeface="Cambria"/>
                <a:ea typeface="Cambria"/>
                <a:cs typeface="Cambria"/>
                <a:sym typeface="Cambria"/>
              </a:rPr>
              <a:t>X2 test</a:t>
            </a:r>
            <a:endParaRPr/>
          </a:p>
        </p:txBody>
      </p:sp>
      <p:sp>
        <p:nvSpPr>
          <p:cNvPr id="407" name="Google Shape;407;p35"/>
          <p:cNvSpPr txBox="1"/>
          <p:nvPr/>
        </p:nvSpPr>
        <p:spPr>
          <a:xfrm>
            <a:off x="1079528" y="6072516"/>
            <a:ext cx="19155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Calibri"/>
              <a:buNone/>
            </a:pPr>
            <a:r>
              <a:rPr lang="ja-JP" sz="1400" b="0" i="0" u="none" strike="noStrike" cap="none">
                <a:solidFill>
                  <a:schemeClr val="dk1"/>
                </a:solidFill>
                <a:latin typeface="Cambria"/>
                <a:ea typeface="Cambria"/>
                <a:cs typeface="Cambria"/>
                <a:sym typeface="Cambria"/>
              </a:rPr>
              <a:t>平均±標準偏差</a:t>
            </a:r>
            <a:endParaRPr/>
          </a:p>
        </p:txBody>
      </p:sp>
      <p:sp>
        <p:nvSpPr>
          <p:cNvPr id="408" name="Google Shape;408;p35"/>
          <p:cNvSpPr txBox="1">
            <a:spLocks noGrp="1"/>
          </p:cNvSpPr>
          <p:nvPr>
            <p:ph type="title"/>
          </p:nvPr>
        </p:nvSpPr>
        <p:spPr>
          <a:xfrm>
            <a:off x="628651" y="2294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対象</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6"/>
          <p:cNvSpPr txBox="1">
            <a:spLocks noGrp="1"/>
          </p:cNvSpPr>
          <p:nvPr>
            <p:ph type="title"/>
          </p:nvPr>
        </p:nvSpPr>
        <p:spPr>
          <a:xfrm>
            <a:off x="309873" y="451737"/>
            <a:ext cx="8382000" cy="66516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方法</a:t>
            </a:r>
            <a:endParaRPr sz="4400" b="0" i="0" u="none" strike="noStrike" cap="none">
              <a:solidFill>
                <a:schemeClr val="dk1"/>
              </a:solidFill>
              <a:latin typeface="Calibri"/>
              <a:ea typeface="Calibri"/>
              <a:cs typeface="Calibri"/>
              <a:sym typeface="Calibri"/>
            </a:endParaRPr>
          </a:p>
        </p:txBody>
      </p:sp>
      <p:pic>
        <p:nvPicPr>
          <p:cNvPr id="415" name="Google Shape;415;p36" descr="takahashi yoshimi L OCT 全面.jpg"/>
          <p:cNvPicPr preferRelativeResize="0"/>
          <p:nvPr/>
        </p:nvPicPr>
        <p:blipFill rotWithShape="1">
          <a:blip r:embed="rId3">
            <a:alphaModFix/>
          </a:blip>
          <a:srcRect/>
          <a:stretch/>
        </p:blipFill>
        <p:spPr>
          <a:xfrm>
            <a:off x="323528" y="1043253"/>
            <a:ext cx="2469618" cy="2715689"/>
          </a:xfrm>
          <a:prstGeom prst="rect">
            <a:avLst/>
          </a:prstGeom>
          <a:noFill/>
          <a:ln>
            <a:noFill/>
          </a:ln>
        </p:spPr>
      </p:pic>
      <p:pic>
        <p:nvPicPr>
          <p:cNvPr id="416" name="Google Shape;416;p36" descr="takahashi yoshimi L HFA 全面.jpg"/>
          <p:cNvPicPr preferRelativeResize="0"/>
          <p:nvPr/>
        </p:nvPicPr>
        <p:blipFill rotWithShape="1">
          <a:blip r:embed="rId4">
            <a:alphaModFix/>
          </a:blip>
          <a:srcRect/>
          <a:stretch/>
        </p:blipFill>
        <p:spPr>
          <a:xfrm>
            <a:off x="301037" y="4022179"/>
            <a:ext cx="2505369" cy="2713600"/>
          </a:xfrm>
          <a:prstGeom prst="rect">
            <a:avLst/>
          </a:prstGeom>
          <a:noFill/>
          <a:ln>
            <a:noFill/>
          </a:ln>
        </p:spPr>
      </p:pic>
      <p:sp>
        <p:nvSpPr>
          <p:cNvPr id="417" name="Google Shape;417;p36"/>
          <p:cNvSpPr/>
          <p:nvPr/>
        </p:nvSpPr>
        <p:spPr>
          <a:xfrm>
            <a:off x="3433041" y="5013176"/>
            <a:ext cx="5518437"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mbria"/>
              <a:buNone/>
            </a:pPr>
            <a:r>
              <a:rPr lang="ja-JP" sz="2400" b="0" i="0" u="none" strike="noStrike" cap="none">
                <a:solidFill>
                  <a:srgbClr val="000000"/>
                </a:solidFill>
                <a:latin typeface="Cambria"/>
                <a:ea typeface="Cambria"/>
                <a:cs typeface="Cambria"/>
                <a:sym typeface="Cambria"/>
              </a:rPr>
              <a:t>同一日に測定を</a:t>
            </a:r>
            <a:r>
              <a:rPr lang="ja-JP" sz="2400" b="0" i="0" u="none" strike="noStrike" cap="none">
                <a:solidFill>
                  <a:srgbClr val="000000"/>
                </a:solidFill>
                <a:latin typeface="Calibri"/>
                <a:ea typeface="Calibri"/>
                <a:cs typeface="Calibri"/>
                <a:sym typeface="Calibri"/>
              </a:rPr>
              <a:t>行いMedeirosの方法を用いてwRGC¹⁾を算出した</a:t>
            </a:r>
            <a:endParaRPr/>
          </a:p>
        </p:txBody>
      </p:sp>
      <p:sp>
        <p:nvSpPr>
          <p:cNvPr id="418" name="Google Shape;418;p36"/>
          <p:cNvSpPr/>
          <p:nvPr/>
        </p:nvSpPr>
        <p:spPr>
          <a:xfrm>
            <a:off x="5066362" y="6449675"/>
            <a:ext cx="395074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FelipeA. Medeiros, et al, ArchOphthalmol. 2012</a:t>
            </a:r>
            <a:endParaRPr/>
          </a:p>
        </p:txBody>
      </p:sp>
      <p:sp>
        <p:nvSpPr>
          <p:cNvPr id="419" name="Google Shape;419;p36"/>
          <p:cNvSpPr/>
          <p:nvPr/>
        </p:nvSpPr>
        <p:spPr>
          <a:xfrm>
            <a:off x="4760477" y="3915396"/>
            <a:ext cx="396044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Humphrey視野計(HFA:Carl Zeiss）</a:t>
            </a:r>
            <a:endParaRPr sz="1400" b="0" i="0" u="none" strike="noStrike" cap="none">
              <a:solidFill>
                <a:srgbClr val="000000"/>
              </a:solidFill>
              <a:latin typeface="Calibri"/>
              <a:ea typeface="Calibri"/>
              <a:cs typeface="Calibri"/>
              <a:sym typeface="Calibri"/>
            </a:endParaRPr>
          </a:p>
        </p:txBody>
      </p:sp>
      <p:sp>
        <p:nvSpPr>
          <p:cNvPr id="420" name="Google Shape;420;p36"/>
          <p:cNvSpPr/>
          <p:nvPr/>
        </p:nvSpPr>
        <p:spPr>
          <a:xfrm>
            <a:off x="4764427" y="2405685"/>
            <a:ext cx="33358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Cirrus HD-OCT（OCT:Carl Zeiss）</a:t>
            </a:r>
            <a:endParaRPr sz="1400" b="0" i="0" u="none" strike="noStrike" cap="none">
              <a:solidFill>
                <a:srgbClr val="000000"/>
              </a:solidFill>
              <a:latin typeface="Calibri"/>
              <a:ea typeface="Calibri"/>
              <a:cs typeface="Calibri"/>
              <a:sym typeface="Calibri"/>
            </a:endParaRPr>
          </a:p>
        </p:txBody>
      </p:sp>
      <p:sp>
        <p:nvSpPr>
          <p:cNvPr id="421" name="Google Shape;421;p36"/>
          <p:cNvSpPr/>
          <p:nvPr/>
        </p:nvSpPr>
        <p:spPr>
          <a:xfrm>
            <a:off x="5407351" y="2816594"/>
            <a:ext cx="208262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optic disc cube　200×200</a:t>
            </a:r>
            <a:endParaRPr sz="1400" b="0" i="0" u="none" strike="noStrike" cap="none">
              <a:solidFill>
                <a:srgbClr val="000000"/>
              </a:solidFill>
              <a:latin typeface="Calibri"/>
              <a:ea typeface="Calibri"/>
              <a:cs typeface="Calibri"/>
              <a:sym typeface="Calibri"/>
            </a:endParaRPr>
          </a:p>
        </p:txBody>
      </p:sp>
      <p:sp>
        <p:nvSpPr>
          <p:cNvPr id="422" name="Google Shape;422;p36"/>
          <p:cNvSpPr/>
          <p:nvPr/>
        </p:nvSpPr>
        <p:spPr>
          <a:xfrm>
            <a:off x="3973723" y="3218775"/>
            <a:ext cx="231057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mbria"/>
              <a:buNone/>
            </a:pPr>
            <a:r>
              <a:rPr lang="ja-JP" sz="2400" b="0" i="0" u="none" strike="noStrike" cap="none">
                <a:solidFill>
                  <a:srgbClr val="000000"/>
                </a:solidFill>
                <a:latin typeface="Cambria"/>
                <a:ea typeface="Cambria"/>
                <a:cs typeface="Cambria"/>
                <a:sym typeface="Cambria"/>
              </a:rPr>
              <a:t>静的視野計</a:t>
            </a:r>
            <a:endParaRPr sz="2400" b="0" i="0" u="none" strike="noStrike" cap="none">
              <a:solidFill>
                <a:srgbClr val="000000"/>
              </a:solidFill>
              <a:latin typeface="Cambria"/>
              <a:ea typeface="Cambria"/>
              <a:cs typeface="Cambria"/>
              <a:sym typeface="Cambria"/>
            </a:endParaRPr>
          </a:p>
        </p:txBody>
      </p:sp>
      <p:sp>
        <p:nvSpPr>
          <p:cNvPr id="423" name="Google Shape;423;p36"/>
          <p:cNvSpPr/>
          <p:nvPr/>
        </p:nvSpPr>
        <p:spPr>
          <a:xfrm>
            <a:off x="3945196" y="1906663"/>
            <a:ext cx="203132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mbria"/>
              <a:buNone/>
            </a:pPr>
            <a:r>
              <a:rPr lang="ja-JP" sz="2400" b="0" i="0" u="none" strike="noStrike" cap="none">
                <a:solidFill>
                  <a:srgbClr val="000000"/>
                </a:solidFill>
                <a:latin typeface="Cambria"/>
                <a:ea typeface="Cambria"/>
                <a:cs typeface="Cambria"/>
                <a:sym typeface="Cambria"/>
              </a:rPr>
              <a:t>光干渉断層計</a:t>
            </a:r>
            <a:endParaRPr sz="2400" b="0" i="0" u="none" strike="noStrike" cap="none">
              <a:solidFill>
                <a:srgbClr val="000000"/>
              </a:solidFill>
              <a:latin typeface="Cambria"/>
              <a:ea typeface="Cambria"/>
              <a:cs typeface="Cambria"/>
              <a:sym typeface="Cambria"/>
            </a:endParaRPr>
          </a:p>
        </p:txBody>
      </p:sp>
      <p:sp>
        <p:nvSpPr>
          <p:cNvPr id="424" name="Google Shape;424;p36"/>
          <p:cNvSpPr/>
          <p:nvPr/>
        </p:nvSpPr>
        <p:spPr>
          <a:xfrm>
            <a:off x="5536649" y="4458129"/>
            <a:ext cx="194155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ja-JP" sz="1400" b="0" i="0" u="none" strike="noStrike" cap="none">
                <a:solidFill>
                  <a:srgbClr val="000000"/>
                </a:solidFill>
                <a:latin typeface="Calibri"/>
                <a:ea typeface="Calibri"/>
                <a:cs typeface="Calibri"/>
                <a:sym typeface="Calibri"/>
              </a:rPr>
              <a:t>SITA Standard中心 30-2</a:t>
            </a:r>
            <a:endParaRPr sz="1400" b="0" i="0" u="none" strike="noStrike" cap="none">
              <a:solidFill>
                <a:srgbClr val="000000"/>
              </a:solidFill>
              <a:latin typeface="Calibri"/>
              <a:ea typeface="Calibri"/>
              <a:cs typeface="Calibri"/>
              <a:sym typeface="Calibri"/>
            </a:endParaRPr>
          </a:p>
        </p:txBody>
      </p:sp>
      <p:sp>
        <p:nvSpPr>
          <p:cNvPr id="425" name="Google Shape;425;p36"/>
          <p:cNvSpPr/>
          <p:nvPr/>
        </p:nvSpPr>
        <p:spPr>
          <a:xfrm>
            <a:off x="3433041" y="6008425"/>
            <a:ext cx="5287876"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ja-JP" sz="1600" b="0" i="0" u="none" strike="noStrike" cap="none">
                <a:solidFill>
                  <a:srgbClr val="000000"/>
                </a:solidFill>
                <a:latin typeface="Calibri"/>
                <a:ea typeface="Calibri"/>
                <a:cs typeface="Calibri"/>
                <a:sym typeface="Calibri"/>
              </a:rPr>
              <a:t>¹⁾ wRGC  </a:t>
            </a:r>
            <a:r>
              <a:rPr lang="ja-JP" sz="1600" b="0" i="0" u="none" strike="noStrike" cap="none">
                <a:solidFill>
                  <a:schemeClr val="dk1"/>
                </a:solidFill>
                <a:latin typeface="Calibri"/>
                <a:ea typeface="Calibri"/>
                <a:cs typeface="Calibri"/>
                <a:sym typeface="Calibri"/>
              </a:rPr>
              <a:t>= (1+MD/30)*OCTrgc+(-MD/30)*SAPrgc</a:t>
            </a:r>
            <a:endParaRPr sz="1600" b="0" i="0" u="none" strike="noStrike" cap="none">
              <a:solidFill>
                <a:schemeClr val="dk1"/>
              </a:solidFill>
              <a:latin typeface="Calibri"/>
              <a:ea typeface="Calibri"/>
              <a:cs typeface="Calibri"/>
              <a:sym typeface="Calibri"/>
            </a:endParaRPr>
          </a:p>
        </p:txBody>
      </p:sp>
      <p:sp>
        <p:nvSpPr>
          <p:cNvPr id="426" name="Google Shape;426;p36"/>
          <p:cNvSpPr/>
          <p:nvPr/>
        </p:nvSpPr>
        <p:spPr>
          <a:xfrm>
            <a:off x="3438993" y="1275982"/>
            <a:ext cx="1627369"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測定機器</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37" descr="vfi vs wrgc1.png"/>
          <p:cNvPicPr preferRelativeResize="0"/>
          <p:nvPr/>
        </p:nvPicPr>
        <p:blipFill rotWithShape="1">
          <a:blip r:embed="rId3">
            <a:alphaModFix/>
          </a:blip>
          <a:srcRect/>
          <a:stretch/>
        </p:blipFill>
        <p:spPr>
          <a:xfrm>
            <a:off x="4423925" y="1003575"/>
            <a:ext cx="4682390" cy="5685568"/>
          </a:xfrm>
          <a:prstGeom prst="rect">
            <a:avLst/>
          </a:prstGeom>
          <a:noFill/>
          <a:ln>
            <a:noFill/>
          </a:ln>
        </p:spPr>
      </p:pic>
      <p:pic>
        <p:nvPicPr>
          <p:cNvPr id="432" name="Google Shape;432;p37" descr="md vs wrgc1.png"/>
          <p:cNvPicPr preferRelativeResize="0"/>
          <p:nvPr/>
        </p:nvPicPr>
        <p:blipFill rotWithShape="1">
          <a:blip r:embed="rId4">
            <a:alphaModFix/>
          </a:blip>
          <a:srcRect/>
          <a:stretch/>
        </p:blipFill>
        <p:spPr>
          <a:xfrm>
            <a:off x="54650" y="1003575"/>
            <a:ext cx="4594222" cy="5685568"/>
          </a:xfrm>
          <a:prstGeom prst="rect">
            <a:avLst/>
          </a:prstGeom>
          <a:noFill/>
          <a:ln>
            <a:noFill/>
          </a:ln>
        </p:spPr>
      </p:pic>
      <p:sp>
        <p:nvSpPr>
          <p:cNvPr id="433" name="Google Shape;433;p37"/>
          <p:cNvSpPr txBox="1"/>
          <p:nvPr/>
        </p:nvSpPr>
        <p:spPr>
          <a:xfrm>
            <a:off x="5493874" y="2548670"/>
            <a:ext cx="14433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r=0.85</a:t>
            </a:r>
            <a:endParaRPr/>
          </a:p>
        </p:txBody>
      </p:sp>
      <p:sp>
        <p:nvSpPr>
          <p:cNvPr id="434" name="Google Shape;434;p37"/>
          <p:cNvSpPr txBox="1"/>
          <p:nvPr/>
        </p:nvSpPr>
        <p:spPr>
          <a:xfrm>
            <a:off x="5193150" y="5668875"/>
            <a:ext cx="3760200" cy="335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
              <a:buFont typeface="Arial"/>
              <a:buNone/>
            </a:pPr>
            <a:r>
              <a:rPr lang="ja-JP" sz="1600" b="0" i="0" u="none" strike="noStrike" cap="none">
                <a:solidFill>
                  <a:srgbClr val="000000"/>
                </a:solidFill>
                <a:latin typeface="Arial"/>
                <a:ea typeface="Arial"/>
                <a:cs typeface="Arial"/>
                <a:sym typeface="Arial"/>
              </a:rPr>
              <a:t>0%    20%    40%   60%  80%   100% </a:t>
            </a:r>
            <a:endParaRPr/>
          </a:p>
        </p:txBody>
      </p:sp>
      <p:sp>
        <p:nvSpPr>
          <p:cNvPr id="435" name="Google Shape;435;p37"/>
          <p:cNvSpPr/>
          <p:nvPr/>
        </p:nvSpPr>
        <p:spPr>
          <a:xfrm>
            <a:off x="6168325" y="1175823"/>
            <a:ext cx="2785025"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ja-JP" sz="2400" b="0" i="0" u="none" strike="noStrike" cap="none">
                <a:solidFill>
                  <a:schemeClr val="dk1"/>
                </a:solidFill>
                <a:latin typeface="Cambria"/>
                <a:ea typeface="Cambria"/>
                <a:cs typeface="Cambria"/>
                <a:sym typeface="Cambria"/>
              </a:rPr>
              <a:t>全例対象(n=572)</a:t>
            </a:r>
            <a:endParaRPr/>
          </a:p>
        </p:txBody>
      </p:sp>
      <p:sp>
        <p:nvSpPr>
          <p:cNvPr id="436" name="Google Shape;436;p37"/>
          <p:cNvSpPr txBox="1"/>
          <p:nvPr/>
        </p:nvSpPr>
        <p:spPr>
          <a:xfrm>
            <a:off x="1282814" y="2548670"/>
            <a:ext cx="14433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r=0.87</a:t>
            </a:r>
            <a:endParaRPr sz="2800" b="0" i="0" u="none" strike="noStrike" cap="none">
              <a:solidFill>
                <a:srgbClr val="000000"/>
              </a:solidFill>
              <a:latin typeface="Arial"/>
              <a:ea typeface="Arial"/>
              <a:cs typeface="Arial"/>
              <a:sym typeface="Arial"/>
            </a:endParaRPr>
          </a:p>
        </p:txBody>
      </p:sp>
      <p:sp>
        <p:nvSpPr>
          <p:cNvPr id="437" name="Google Shape;437;p37"/>
          <p:cNvSpPr txBox="1"/>
          <p:nvPr/>
        </p:nvSpPr>
        <p:spPr>
          <a:xfrm>
            <a:off x="381000" y="332656"/>
            <a:ext cx="8382000" cy="6647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結果・wRGCとMD,VFIとの相関</a:t>
            </a:r>
            <a:endParaRPr sz="4400" b="0" i="0" u="none" strike="noStrike" cap="non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8"/>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サブ解析</a:t>
            </a:r>
            <a:endParaRPr sz="4400" b="0" i="0" u="none" strike="noStrike" cap="none">
              <a:solidFill>
                <a:schemeClr val="dk1"/>
              </a:solidFill>
              <a:latin typeface="Calibri"/>
              <a:ea typeface="Calibri"/>
              <a:cs typeface="Calibri"/>
              <a:sym typeface="Calibri"/>
            </a:endParaRPr>
          </a:p>
        </p:txBody>
      </p:sp>
      <p:sp>
        <p:nvSpPr>
          <p:cNvPr id="444" name="Google Shape;444;p38"/>
          <p:cNvSpPr txBox="1"/>
          <p:nvPr/>
        </p:nvSpPr>
        <p:spPr>
          <a:xfrm>
            <a:off x="395536" y="1552006"/>
            <a:ext cx="8640960" cy="1077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Arial"/>
              <a:buNone/>
            </a:pPr>
            <a:r>
              <a:rPr lang="ja-JP" sz="3200" b="0" i="0" u="none" strike="noStrike" cap="none">
                <a:solidFill>
                  <a:schemeClr val="dk1"/>
                </a:solidFill>
                <a:latin typeface="Cambria"/>
                <a:ea typeface="Cambria"/>
                <a:cs typeface="Cambria"/>
                <a:sym typeface="Cambria"/>
              </a:rPr>
              <a:t>病期により階層化し、</a:t>
            </a:r>
            <a:endParaRPr sz="32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chemeClr val="dk1"/>
              </a:buClr>
              <a:buSzPts val="800"/>
              <a:buFont typeface="Arial"/>
              <a:buNone/>
            </a:pPr>
            <a:r>
              <a:rPr lang="ja-JP" sz="3200" b="0" i="0" u="none" strike="noStrike" cap="none">
                <a:solidFill>
                  <a:schemeClr val="dk1"/>
                </a:solidFill>
                <a:latin typeface="Cambria"/>
                <a:ea typeface="Cambria"/>
                <a:cs typeface="Cambria"/>
                <a:sym typeface="Cambria"/>
              </a:rPr>
              <a:t>wRGCとMD･VFIの相関を解析した</a:t>
            </a:r>
            <a:endParaRPr/>
          </a:p>
        </p:txBody>
      </p:sp>
      <p:sp>
        <p:nvSpPr>
          <p:cNvPr id="445" name="Google Shape;445;p38"/>
          <p:cNvSpPr/>
          <p:nvPr/>
        </p:nvSpPr>
        <p:spPr>
          <a:xfrm>
            <a:off x="1187624" y="3337035"/>
            <a:ext cx="462819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a:buNone/>
            </a:pPr>
            <a:r>
              <a:rPr lang="ja-JP" sz="2800" b="0" i="0" u="none" strike="noStrike" cap="none">
                <a:solidFill>
                  <a:schemeClr val="dk1"/>
                </a:solidFill>
                <a:latin typeface="Cambria"/>
                <a:ea typeface="Cambria"/>
                <a:cs typeface="Cambria"/>
                <a:sym typeface="Cambria"/>
              </a:rPr>
              <a:t>早期緑内障(MD＞-6dB)</a:t>
            </a:r>
            <a:endParaRPr/>
          </a:p>
        </p:txBody>
      </p:sp>
      <p:sp>
        <p:nvSpPr>
          <p:cNvPr id="446" name="Google Shape;446;p38"/>
          <p:cNvSpPr/>
          <p:nvPr/>
        </p:nvSpPr>
        <p:spPr>
          <a:xfrm>
            <a:off x="1187625" y="4237218"/>
            <a:ext cx="554461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a:buNone/>
            </a:pPr>
            <a:r>
              <a:rPr lang="ja-JP" sz="2800" b="0" i="0" u="none" strike="noStrike" cap="none">
                <a:solidFill>
                  <a:schemeClr val="dk1"/>
                </a:solidFill>
                <a:latin typeface="Cambria"/>
                <a:ea typeface="Cambria"/>
                <a:cs typeface="Cambria"/>
                <a:sym typeface="Cambria"/>
              </a:rPr>
              <a:t>中期緑内障(-6dB≧MD≧-12dB)</a:t>
            </a:r>
            <a:endParaRPr/>
          </a:p>
        </p:txBody>
      </p:sp>
      <p:sp>
        <p:nvSpPr>
          <p:cNvPr id="447" name="Google Shape;447;p38"/>
          <p:cNvSpPr/>
          <p:nvPr/>
        </p:nvSpPr>
        <p:spPr>
          <a:xfrm>
            <a:off x="1187624" y="5137399"/>
            <a:ext cx="46805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a:buNone/>
            </a:pPr>
            <a:r>
              <a:rPr lang="ja-JP" sz="2800" b="0" i="0" u="none" strike="noStrike" cap="none">
                <a:solidFill>
                  <a:schemeClr val="dk1"/>
                </a:solidFill>
                <a:latin typeface="Cambria"/>
                <a:ea typeface="Cambria"/>
                <a:cs typeface="Cambria"/>
                <a:sym typeface="Cambria"/>
              </a:rPr>
              <a:t>後期緑内障(-12dB＞MD)</a:t>
            </a:r>
            <a:endParaRPr/>
          </a:p>
        </p:txBody>
      </p:sp>
      <p:sp>
        <p:nvSpPr>
          <p:cNvPr id="448" name="Google Shape;448;p38"/>
          <p:cNvSpPr/>
          <p:nvPr/>
        </p:nvSpPr>
        <p:spPr>
          <a:xfrm>
            <a:off x="6772061" y="3347075"/>
            <a:ext cx="161636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Calibri"/>
              <a:buNone/>
            </a:pPr>
            <a:r>
              <a:rPr lang="ja-JP" sz="2800" b="0" i="0" u="none" strike="noStrike" cap="none">
                <a:solidFill>
                  <a:schemeClr val="dk1"/>
                </a:solidFill>
                <a:latin typeface="Cambria"/>
                <a:ea typeface="Cambria"/>
                <a:cs typeface="Cambria"/>
                <a:sym typeface="Cambria"/>
              </a:rPr>
              <a:t>335眼</a:t>
            </a:r>
            <a:endParaRPr/>
          </a:p>
        </p:txBody>
      </p:sp>
      <p:sp>
        <p:nvSpPr>
          <p:cNvPr id="449" name="Google Shape;449;p38"/>
          <p:cNvSpPr/>
          <p:nvPr/>
        </p:nvSpPr>
        <p:spPr>
          <a:xfrm>
            <a:off x="6772062" y="4236082"/>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Calibri"/>
              <a:buNone/>
            </a:pPr>
            <a:r>
              <a:rPr lang="ja-JP" sz="2800" b="0" i="0" u="none" strike="noStrike" cap="none">
                <a:solidFill>
                  <a:schemeClr val="dk1"/>
                </a:solidFill>
                <a:latin typeface="Cambria"/>
                <a:ea typeface="Cambria"/>
                <a:cs typeface="Cambria"/>
                <a:sym typeface="Cambria"/>
              </a:rPr>
              <a:t>118眼</a:t>
            </a:r>
            <a:endParaRPr/>
          </a:p>
        </p:txBody>
      </p:sp>
      <p:sp>
        <p:nvSpPr>
          <p:cNvPr id="450" name="Google Shape;450;p38"/>
          <p:cNvSpPr/>
          <p:nvPr/>
        </p:nvSpPr>
        <p:spPr>
          <a:xfrm>
            <a:off x="6772062" y="5132373"/>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Calibri"/>
              <a:buNone/>
            </a:pPr>
            <a:r>
              <a:rPr lang="ja-JP" sz="2800" b="0" i="0" u="none" strike="noStrike" cap="none">
                <a:solidFill>
                  <a:schemeClr val="dk1"/>
                </a:solidFill>
                <a:latin typeface="Cambria"/>
                <a:ea typeface="Cambria"/>
                <a:cs typeface="Cambria"/>
                <a:sym typeface="Cambria"/>
              </a:rPr>
              <a:t>119眼</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3"/>
          <p:cNvSpPr txBox="1">
            <a:spLocks noChangeArrowheads="1"/>
          </p:cNvSpPr>
          <p:nvPr/>
        </p:nvSpPr>
        <p:spPr bwMode="auto">
          <a:xfrm>
            <a:off x="2843213" y="1676400"/>
            <a:ext cx="571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a:solidFill>
                  <a:srgbClr val="000000"/>
                </a:solidFill>
              </a:rPr>
              <a:t>検診で左眼の</a:t>
            </a:r>
            <a:r>
              <a:rPr lang="en-US" altLang="ja-JP" sz="2400">
                <a:solidFill>
                  <a:srgbClr val="000000"/>
                </a:solidFill>
              </a:rPr>
              <a:t>NFLD</a:t>
            </a:r>
            <a:r>
              <a:rPr lang="ja-JP" altLang="en-US" sz="2400">
                <a:solidFill>
                  <a:srgbClr val="000000"/>
                </a:solidFill>
              </a:rPr>
              <a:t>、</a:t>
            </a:r>
            <a:r>
              <a:rPr lang="en-US" altLang="ja-JP" sz="2400">
                <a:solidFill>
                  <a:srgbClr val="000000"/>
                </a:solidFill>
              </a:rPr>
              <a:t>DH</a:t>
            </a:r>
            <a:r>
              <a:rPr lang="ja-JP" altLang="en-US" sz="2400">
                <a:solidFill>
                  <a:srgbClr val="000000"/>
                </a:solidFill>
              </a:rPr>
              <a:t>を指摘されご紹介</a:t>
            </a:r>
          </a:p>
        </p:txBody>
      </p:sp>
      <p:sp>
        <p:nvSpPr>
          <p:cNvPr id="120835" name="Text Box 4"/>
          <p:cNvSpPr txBox="1">
            <a:spLocks noChangeArrowheads="1"/>
          </p:cNvSpPr>
          <p:nvPr/>
        </p:nvSpPr>
        <p:spPr bwMode="auto">
          <a:xfrm>
            <a:off x="1116013" y="1676400"/>
            <a:ext cx="14382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solidFill>
                  <a:srgbClr val="000000"/>
                </a:solidFill>
              </a:rPr>
              <a:t>58</a:t>
            </a:r>
            <a:r>
              <a:rPr lang="ja-JP" altLang="en-US" sz="2400">
                <a:solidFill>
                  <a:srgbClr val="000000"/>
                </a:solidFill>
              </a:rPr>
              <a:t>歳男性</a:t>
            </a:r>
          </a:p>
        </p:txBody>
      </p:sp>
      <p:grpSp>
        <p:nvGrpSpPr>
          <p:cNvPr id="120836" name="Group 5"/>
          <p:cNvGrpSpPr>
            <a:grpSpLocks/>
          </p:cNvGrpSpPr>
          <p:nvPr/>
        </p:nvGrpSpPr>
        <p:grpSpPr bwMode="auto">
          <a:xfrm>
            <a:off x="900113" y="2420938"/>
            <a:ext cx="3960812" cy="3455987"/>
            <a:chOff x="556" y="213"/>
            <a:chExt cx="4320" cy="3852"/>
          </a:xfrm>
        </p:grpSpPr>
        <p:pic>
          <p:nvPicPr>
            <p:cNvPr id="120841" name="Picture 6" descr="161-8704-0_20090818_152544FDC_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 y="213"/>
              <a:ext cx="4320" cy="38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2" name="Rectangle 7"/>
            <p:cNvSpPr>
              <a:spLocks noChangeArrowheads="1"/>
            </p:cNvSpPr>
            <p:nvPr/>
          </p:nvSpPr>
          <p:spPr bwMode="auto">
            <a:xfrm>
              <a:off x="567" y="436"/>
              <a:ext cx="499" cy="136"/>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nvGrpSpPr>
          <p:cNvPr id="120837" name="Group 8"/>
          <p:cNvGrpSpPr>
            <a:grpSpLocks/>
          </p:cNvGrpSpPr>
          <p:nvPr/>
        </p:nvGrpSpPr>
        <p:grpSpPr bwMode="auto">
          <a:xfrm>
            <a:off x="4860925" y="2420938"/>
            <a:ext cx="3816350" cy="3457575"/>
            <a:chOff x="760" y="284"/>
            <a:chExt cx="4343" cy="3872"/>
          </a:xfrm>
        </p:grpSpPr>
        <p:pic>
          <p:nvPicPr>
            <p:cNvPr id="120839" name="Picture 9" descr="161-8704-0_20090818_152557FDC_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0"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sp>
        <p:nvSpPr>
          <p:cNvPr id="120838" name="タイトル 1"/>
          <p:cNvSpPr>
            <a:spLocks noGrp="1"/>
          </p:cNvSpPr>
          <p:nvPr>
            <p:ph type="title" idx="4294967295"/>
          </p:nvPr>
        </p:nvSpPr>
        <p:spPr/>
        <p:txBody>
          <a:bodyPr/>
          <a:lstStyle/>
          <a:p>
            <a:pPr eaLnBrk="1" hangingPunct="1"/>
            <a:r>
              <a:rPr lang="ja-JP" altLang="en-US" sz="3600"/>
              <a:t>構造変化（</a:t>
            </a:r>
            <a:r>
              <a:rPr lang="en-US" altLang="ja-JP" sz="3600" dirty="0"/>
              <a:t>OCT</a:t>
            </a:r>
            <a:r>
              <a:rPr lang="ja-JP" altLang="en-US" sz="3600"/>
              <a:t>）</a:t>
            </a:r>
            <a:r>
              <a:rPr lang="en-US" altLang="ja-JP" sz="3600" dirty="0"/>
              <a:t>VS </a:t>
            </a:r>
            <a:r>
              <a:rPr lang="ja-JP" altLang="en-US" sz="3600"/>
              <a:t>機能変化（</a:t>
            </a:r>
            <a:r>
              <a:rPr lang="en-US" altLang="ja-JP" sz="3600" dirty="0"/>
              <a:t>SAP</a:t>
            </a:r>
            <a:r>
              <a:rPr lang="ja-JP" altLang="en-US" sz="3600"/>
              <a:t>）</a:t>
            </a:r>
          </a:p>
        </p:txBody>
      </p:sp>
    </p:spTree>
    <p:extLst>
      <p:ext uri="{BB962C8B-B14F-4D97-AF65-F5344CB8AC3E}">
        <p14:creationId xmlns:p14="http://schemas.microsoft.com/office/powerpoint/2010/main" val="3656076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39" descr="vfivswRGC.early1.png"/>
          <p:cNvPicPr preferRelativeResize="0"/>
          <p:nvPr/>
        </p:nvPicPr>
        <p:blipFill rotWithShape="1">
          <a:blip r:embed="rId3">
            <a:alphaModFix/>
          </a:blip>
          <a:srcRect/>
          <a:stretch/>
        </p:blipFill>
        <p:spPr>
          <a:xfrm>
            <a:off x="4377725" y="1136900"/>
            <a:ext cx="4580685" cy="5583836"/>
          </a:xfrm>
          <a:prstGeom prst="rect">
            <a:avLst/>
          </a:prstGeom>
          <a:noFill/>
          <a:ln>
            <a:noFill/>
          </a:ln>
        </p:spPr>
      </p:pic>
      <p:pic>
        <p:nvPicPr>
          <p:cNvPr id="456" name="Google Shape;456;p39" descr="mdvswrgc.early1.png"/>
          <p:cNvPicPr preferRelativeResize="0"/>
          <p:nvPr/>
        </p:nvPicPr>
        <p:blipFill rotWithShape="1">
          <a:blip r:embed="rId4">
            <a:alphaModFix/>
          </a:blip>
          <a:srcRect/>
          <a:stretch/>
        </p:blipFill>
        <p:spPr>
          <a:xfrm>
            <a:off x="77425" y="1113100"/>
            <a:ext cx="4487631" cy="5607446"/>
          </a:xfrm>
          <a:prstGeom prst="rect">
            <a:avLst/>
          </a:prstGeom>
          <a:noFill/>
          <a:ln>
            <a:noFill/>
          </a:ln>
        </p:spPr>
      </p:pic>
      <p:sp>
        <p:nvSpPr>
          <p:cNvPr id="457" name="Google Shape;457;p39"/>
          <p:cNvSpPr txBox="1"/>
          <p:nvPr/>
        </p:nvSpPr>
        <p:spPr>
          <a:xfrm>
            <a:off x="5050726" y="5700825"/>
            <a:ext cx="35697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50"/>
              <a:buFont typeface="Arial"/>
              <a:buNone/>
            </a:pPr>
            <a:r>
              <a:rPr lang="ja-JP" sz="1800" b="0" i="0" u="none" strike="noStrike" cap="none">
                <a:solidFill>
                  <a:srgbClr val="000000"/>
                </a:solidFill>
                <a:latin typeface="Arial"/>
                <a:ea typeface="Arial"/>
                <a:cs typeface="Arial"/>
                <a:sym typeface="Arial"/>
              </a:rPr>
              <a:t>75%       85%       95%      105% </a:t>
            </a:r>
            <a:endParaRPr/>
          </a:p>
        </p:txBody>
      </p:sp>
      <p:sp>
        <p:nvSpPr>
          <p:cNvPr id="458" name="Google Shape;458;p39"/>
          <p:cNvSpPr txBox="1"/>
          <p:nvPr/>
        </p:nvSpPr>
        <p:spPr>
          <a:xfrm>
            <a:off x="2610899" y="482461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r=0.65 </a:t>
            </a:r>
            <a:endParaRPr/>
          </a:p>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sp>
        <p:nvSpPr>
          <p:cNvPr id="459" name="Google Shape;459;p39"/>
          <p:cNvSpPr txBox="1"/>
          <p:nvPr/>
        </p:nvSpPr>
        <p:spPr>
          <a:xfrm>
            <a:off x="381000" y="332656"/>
            <a:ext cx="8382000" cy="6647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結果・wRGCとMD,VFIとの相関</a:t>
            </a:r>
            <a:endParaRPr sz="4400" b="0" i="0" u="none" strike="noStrike" cap="none">
              <a:solidFill>
                <a:schemeClr val="dk1"/>
              </a:solidFill>
              <a:latin typeface="Calibri"/>
              <a:ea typeface="Calibri"/>
              <a:cs typeface="Calibri"/>
              <a:sym typeface="Calibri"/>
            </a:endParaRPr>
          </a:p>
        </p:txBody>
      </p:sp>
      <p:sp>
        <p:nvSpPr>
          <p:cNvPr id="460" name="Google Shape;460;p39"/>
          <p:cNvSpPr/>
          <p:nvPr/>
        </p:nvSpPr>
        <p:spPr>
          <a:xfrm>
            <a:off x="5610386" y="1175823"/>
            <a:ext cx="3342964"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ja-JP" sz="2400" b="0" i="0" u="none" strike="noStrike" cap="none">
                <a:solidFill>
                  <a:schemeClr val="dk1"/>
                </a:solidFill>
                <a:latin typeface="Cambria"/>
                <a:ea typeface="Cambria"/>
                <a:cs typeface="Cambria"/>
                <a:sym typeface="Cambria"/>
              </a:rPr>
              <a:t>早期緑内障(n=335)</a:t>
            </a:r>
            <a:endParaRPr sz="2400" b="0" i="0" u="none" strike="noStrike" cap="none">
              <a:solidFill>
                <a:schemeClr val="dk1"/>
              </a:solidFill>
              <a:latin typeface="Cambria"/>
              <a:ea typeface="Cambria"/>
              <a:cs typeface="Cambria"/>
              <a:sym typeface="Cambria"/>
            </a:endParaRPr>
          </a:p>
        </p:txBody>
      </p:sp>
      <p:sp>
        <p:nvSpPr>
          <p:cNvPr id="461" name="Google Shape;461;p39"/>
          <p:cNvSpPr txBox="1"/>
          <p:nvPr/>
        </p:nvSpPr>
        <p:spPr>
          <a:xfrm>
            <a:off x="7116553" y="4790502"/>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r=0.62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0" descr="vfivswRGC.mode1.png"/>
          <p:cNvPicPr preferRelativeResize="0"/>
          <p:nvPr/>
        </p:nvPicPr>
        <p:blipFill rotWithShape="1">
          <a:blip r:embed="rId3">
            <a:alphaModFix/>
          </a:blip>
          <a:srcRect/>
          <a:stretch/>
        </p:blipFill>
        <p:spPr>
          <a:xfrm>
            <a:off x="4426275" y="1105350"/>
            <a:ext cx="4562929" cy="5376354"/>
          </a:xfrm>
          <a:prstGeom prst="rect">
            <a:avLst/>
          </a:prstGeom>
          <a:noFill/>
          <a:ln>
            <a:noFill/>
          </a:ln>
        </p:spPr>
      </p:pic>
      <p:pic>
        <p:nvPicPr>
          <p:cNvPr id="467" name="Google Shape;467;p40" descr="mdvswRGC.mode1.png"/>
          <p:cNvPicPr preferRelativeResize="0"/>
          <p:nvPr/>
        </p:nvPicPr>
        <p:blipFill rotWithShape="1">
          <a:blip r:embed="rId4">
            <a:alphaModFix/>
          </a:blip>
          <a:srcRect/>
          <a:stretch/>
        </p:blipFill>
        <p:spPr>
          <a:xfrm>
            <a:off x="161250" y="1105350"/>
            <a:ext cx="4472257" cy="5376354"/>
          </a:xfrm>
          <a:prstGeom prst="rect">
            <a:avLst/>
          </a:prstGeom>
          <a:noFill/>
          <a:ln>
            <a:noFill/>
          </a:ln>
        </p:spPr>
      </p:pic>
      <p:sp>
        <p:nvSpPr>
          <p:cNvPr id="468" name="Google Shape;468;p40"/>
          <p:cNvSpPr txBox="1"/>
          <p:nvPr/>
        </p:nvSpPr>
        <p:spPr>
          <a:xfrm>
            <a:off x="5150148" y="5490752"/>
            <a:ext cx="37665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50"/>
              <a:buFont typeface="Arial"/>
              <a:buNone/>
            </a:pPr>
            <a:r>
              <a:rPr lang="ja-JP" sz="1800" b="0" i="0" u="none" strike="noStrike" cap="none">
                <a:solidFill>
                  <a:srgbClr val="000000"/>
                </a:solidFill>
                <a:latin typeface="Arial"/>
                <a:ea typeface="Arial"/>
                <a:cs typeface="Arial"/>
                <a:sym typeface="Arial"/>
              </a:rPr>
              <a:t>50%  60%  70%   80%   90% 100% </a:t>
            </a:r>
            <a:endParaRPr/>
          </a:p>
        </p:txBody>
      </p:sp>
      <p:sp>
        <p:nvSpPr>
          <p:cNvPr id="469" name="Google Shape;469;p40"/>
          <p:cNvSpPr txBox="1"/>
          <p:nvPr/>
        </p:nvSpPr>
        <p:spPr>
          <a:xfrm>
            <a:off x="381000" y="332656"/>
            <a:ext cx="8382000" cy="6647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結果・wRGCとMD,VFIとの相関</a:t>
            </a:r>
            <a:endParaRPr sz="4400" b="0" i="0" u="none" strike="noStrike" cap="none">
              <a:solidFill>
                <a:schemeClr val="dk1"/>
              </a:solidFill>
              <a:latin typeface="Calibri"/>
              <a:ea typeface="Calibri"/>
              <a:cs typeface="Calibri"/>
              <a:sym typeface="Calibri"/>
            </a:endParaRPr>
          </a:p>
        </p:txBody>
      </p:sp>
      <p:sp>
        <p:nvSpPr>
          <p:cNvPr id="470" name="Google Shape;470;p40"/>
          <p:cNvSpPr/>
          <p:nvPr/>
        </p:nvSpPr>
        <p:spPr>
          <a:xfrm>
            <a:off x="5842861" y="1175823"/>
            <a:ext cx="3110489"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ja-JP" sz="2400" b="0" i="0" u="none" strike="noStrike" cap="none">
                <a:solidFill>
                  <a:schemeClr val="dk1"/>
                </a:solidFill>
                <a:latin typeface="Cambria"/>
                <a:ea typeface="Cambria"/>
                <a:cs typeface="Cambria"/>
                <a:sym typeface="Cambria"/>
              </a:rPr>
              <a:t>中期緑内障(n=118)</a:t>
            </a:r>
            <a:endParaRPr sz="2400" b="0" i="0" u="none" strike="noStrike" cap="none">
              <a:solidFill>
                <a:schemeClr val="dk1"/>
              </a:solidFill>
              <a:latin typeface="Cambria"/>
              <a:ea typeface="Cambria"/>
              <a:cs typeface="Cambria"/>
              <a:sym typeface="Cambria"/>
            </a:endParaRPr>
          </a:p>
        </p:txBody>
      </p:sp>
      <p:sp>
        <p:nvSpPr>
          <p:cNvPr id="471" name="Google Shape;471;p40"/>
          <p:cNvSpPr txBox="1"/>
          <p:nvPr/>
        </p:nvSpPr>
        <p:spPr>
          <a:xfrm>
            <a:off x="1320260" y="2573886"/>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r=0.48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sp>
        <p:nvSpPr>
          <p:cNvPr id="472" name="Google Shape;472;p40"/>
          <p:cNvSpPr txBox="1"/>
          <p:nvPr/>
        </p:nvSpPr>
        <p:spPr>
          <a:xfrm>
            <a:off x="5525698" y="2573886"/>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r=0.38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41" descr="vfivswRGC.advence1.png"/>
          <p:cNvPicPr preferRelativeResize="0"/>
          <p:nvPr/>
        </p:nvPicPr>
        <p:blipFill rotWithShape="1">
          <a:blip r:embed="rId3">
            <a:alphaModFix/>
          </a:blip>
          <a:srcRect/>
          <a:stretch/>
        </p:blipFill>
        <p:spPr>
          <a:xfrm>
            <a:off x="4330650" y="1140950"/>
            <a:ext cx="4646727" cy="5106081"/>
          </a:xfrm>
          <a:prstGeom prst="rect">
            <a:avLst/>
          </a:prstGeom>
          <a:noFill/>
          <a:ln>
            <a:noFill/>
          </a:ln>
        </p:spPr>
      </p:pic>
      <p:pic>
        <p:nvPicPr>
          <p:cNvPr id="478" name="Google Shape;478;p41" descr="mdvswRGC.advence1.png"/>
          <p:cNvPicPr preferRelativeResize="0"/>
          <p:nvPr/>
        </p:nvPicPr>
        <p:blipFill rotWithShape="1">
          <a:blip r:embed="rId4">
            <a:alphaModFix/>
          </a:blip>
          <a:srcRect/>
          <a:stretch/>
        </p:blipFill>
        <p:spPr>
          <a:xfrm>
            <a:off x="68275" y="1137825"/>
            <a:ext cx="4565010" cy="5112280"/>
          </a:xfrm>
          <a:prstGeom prst="rect">
            <a:avLst/>
          </a:prstGeom>
          <a:noFill/>
          <a:ln>
            <a:noFill/>
          </a:ln>
        </p:spPr>
      </p:pic>
      <p:sp>
        <p:nvSpPr>
          <p:cNvPr id="479" name="Google Shape;479;p41"/>
          <p:cNvSpPr txBox="1"/>
          <p:nvPr/>
        </p:nvSpPr>
        <p:spPr>
          <a:xfrm>
            <a:off x="5000537" y="5283556"/>
            <a:ext cx="4011000" cy="33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50"/>
              <a:buFont typeface="Arial"/>
              <a:buNone/>
            </a:pPr>
            <a:r>
              <a:rPr lang="ja-JP" sz="1800" b="0" i="0" u="none" strike="noStrike" cap="none">
                <a:solidFill>
                  <a:srgbClr val="000000"/>
                </a:solidFill>
                <a:latin typeface="Arial"/>
                <a:ea typeface="Arial"/>
                <a:cs typeface="Arial"/>
                <a:sym typeface="Arial"/>
              </a:rPr>
              <a:t>0%       20%      40%     60％      80%</a:t>
            </a:r>
            <a:endParaRPr sz="1800" b="0" i="0" u="none" strike="noStrike" cap="none">
              <a:solidFill>
                <a:srgbClr val="000000"/>
              </a:solidFill>
              <a:latin typeface="Arial"/>
              <a:ea typeface="Arial"/>
              <a:cs typeface="Arial"/>
              <a:sym typeface="Arial"/>
            </a:endParaRPr>
          </a:p>
        </p:txBody>
      </p:sp>
      <p:sp>
        <p:nvSpPr>
          <p:cNvPr id="480" name="Google Shape;480;p41"/>
          <p:cNvSpPr txBox="1"/>
          <p:nvPr/>
        </p:nvSpPr>
        <p:spPr>
          <a:xfrm>
            <a:off x="381000" y="332656"/>
            <a:ext cx="8382000" cy="6647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結果・wRGCとMD,VFIとの相関</a:t>
            </a:r>
            <a:endParaRPr sz="4400" b="0" i="0" u="none" strike="noStrike" cap="none">
              <a:solidFill>
                <a:schemeClr val="dk1"/>
              </a:solidFill>
              <a:latin typeface="Calibri"/>
              <a:ea typeface="Calibri"/>
              <a:cs typeface="Calibri"/>
              <a:sym typeface="Calibri"/>
            </a:endParaRPr>
          </a:p>
        </p:txBody>
      </p:sp>
      <p:sp>
        <p:nvSpPr>
          <p:cNvPr id="481" name="Google Shape;481;p41"/>
          <p:cNvSpPr/>
          <p:nvPr/>
        </p:nvSpPr>
        <p:spPr>
          <a:xfrm>
            <a:off x="5827363" y="1175823"/>
            <a:ext cx="312598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ja-JP" sz="2400" b="0" i="0" u="none" strike="noStrike" cap="none">
                <a:solidFill>
                  <a:schemeClr val="dk1"/>
                </a:solidFill>
                <a:latin typeface="Cambria"/>
                <a:ea typeface="Cambria"/>
                <a:cs typeface="Cambria"/>
                <a:sym typeface="Cambria"/>
              </a:rPr>
              <a:t>後期緑内障(n=119)</a:t>
            </a:r>
            <a:endParaRPr sz="2400" b="0" i="0" u="none" strike="noStrike" cap="none">
              <a:solidFill>
                <a:schemeClr val="dk1"/>
              </a:solidFill>
              <a:latin typeface="Cambria"/>
              <a:ea typeface="Cambria"/>
              <a:cs typeface="Cambria"/>
              <a:sym typeface="Cambria"/>
            </a:endParaRPr>
          </a:p>
        </p:txBody>
      </p:sp>
      <p:sp>
        <p:nvSpPr>
          <p:cNvPr id="482" name="Google Shape;482;p41"/>
          <p:cNvSpPr txBox="1"/>
          <p:nvPr/>
        </p:nvSpPr>
        <p:spPr>
          <a:xfrm>
            <a:off x="1056146" y="288919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r=0.77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sp>
        <p:nvSpPr>
          <p:cNvPr id="483" name="Google Shape;483;p41"/>
          <p:cNvSpPr txBox="1"/>
          <p:nvPr/>
        </p:nvSpPr>
        <p:spPr>
          <a:xfrm>
            <a:off x="5381932" y="288919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r=0.83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2"/>
          <p:cNvPicPr preferRelativeResize="0"/>
          <p:nvPr/>
        </p:nvPicPr>
        <p:blipFill rotWithShape="1">
          <a:blip r:embed="rId3">
            <a:alphaModFix/>
          </a:blip>
          <a:srcRect/>
          <a:stretch/>
        </p:blipFill>
        <p:spPr>
          <a:xfrm>
            <a:off x="0" y="961697"/>
            <a:ext cx="5174890" cy="5872718"/>
          </a:xfrm>
          <a:prstGeom prst="rect">
            <a:avLst/>
          </a:prstGeom>
          <a:noFill/>
          <a:ln>
            <a:noFill/>
          </a:ln>
        </p:spPr>
      </p:pic>
      <p:sp>
        <p:nvSpPr>
          <p:cNvPr id="490" name="Google Shape;490;p42"/>
          <p:cNvSpPr txBox="1"/>
          <p:nvPr/>
        </p:nvSpPr>
        <p:spPr>
          <a:xfrm>
            <a:off x="381000" y="332656"/>
            <a:ext cx="8382000" cy="6647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結果・緑内障病期とwRGC</a:t>
            </a:r>
            <a:endParaRPr sz="4400" b="0" i="0" u="none" strike="noStrike" cap="none">
              <a:solidFill>
                <a:schemeClr val="dk1"/>
              </a:solidFill>
              <a:latin typeface="Calibri"/>
              <a:ea typeface="Calibri"/>
              <a:cs typeface="Calibri"/>
              <a:sym typeface="Calibri"/>
            </a:endParaRPr>
          </a:p>
        </p:txBody>
      </p:sp>
      <p:sp>
        <p:nvSpPr>
          <p:cNvPr id="491" name="Google Shape;491;p42"/>
          <p:cNvSpPr txBox="1"/>
          <p:nvPr/>
        </p:nvSpPr>
        <p:spPr>
          <a:xfrm>
            <a:off x="977462" y="1781501"/>
            <a:ext cx="3799489"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2" name="Google Shape;492;p42"/>
          <p:cNvCxnSpPr/>
          <p:nvPr/>
        </p:nvCxnSpPr>
        <p:spPr>
          <a:xfrm>
            <a:off x="1608083" y="1907628"/>
            <a:ext cx="1150883" cy="0"/>
          </a:xfrm>
          <a:prstGeom prst="straightConnector1">
            <a:avLst/>
          </a:prstGeom>
          <a:noFill/>
          <a:ln w="9525" cap="flat" cmpd="sng">
            <a:solidFill>
              <a:schemeClr val="dk1"/>
            </a:solidFill>
            <a:prstDash val="solid"/>
            <a:round/>
            <a:headEnd type="none" w="sm" len="sm"/>
            <a:tailEnd type="none" w="sm" len="sm"/>
          </a:ln>
        </p:spPr>
      </p:cxnSp>
      <p:sp>
        <p:nvSpPr>
          <p:cNvPr id="493" name="Google Shape;493;p42"/>
          <p:cNvSpPr txBox="1"/>
          <p:nvPr/>
        </p:nvSpPr>
        <p:spPr>
          <a:xfrm rot="5400000">
            <a:off x="2763023" y="3393347"/>
            <a:ext cx="3799489" cy="38660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4" name="Google Shape;494;p42"/>
          <p:cNvCxnSpPr/>
          <p:nvPr/>
        </p:nvCxnSpPr>
        <p:spPr>
          <a:xfrm>
            <a:off x="2979683" y="1907628"/>
            <a:ext cx="1040524" cy="0"/>
          </a:xfrm>
          <a:prstGeom prst="straightConnector1">
            <a:avLst/>
          </a:prstGeom>
          <a:noFill/>
          <a:ln w="9525" cap="flat" cmpd="sng">
            <a:solidFill>
              <a:schemeClr val="dk1"/>
            </a:solidFill>
            <a:prstDash val="solid"/>
            <a:round/>
            <a:headEnd type="none" w="sm" len="sm"/>
            <a:tailEnd type="none" w="sm" len="sm"/>
          </a:ln>
        </p:spPr>
      </p:cxnSp>
      <p:sp>
        <p:nvSpPr>
          <p:cNvPr id="495" name="Google Shape;495;p42"/>
          <p:cNvSpPr txBox="1"/>
          <p:nvPr/>
        </p:nvSpPr>
        <p:spPr>
          <a:xfrm>
            <a:off x="1493779" y="6391957"/>
            <a:ext cx="209865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＊paired t test p&lt;0.0001</a:t>
            </a:r>
            <a:endParaRPr sz="1400" b="0" i="0" u="none" strike="noStrike" cap="none">
              <a:solidFill>
                <a:srgbClr val="000000"/>
              </a:solidFill>
              <a:latin typeface="Arial"/>
              <a:ea typeface="Arial"/>
              <a:cs typeface="Arial"/>
              <a:sym typeface="Arial"/>
            </a:endParaRPr>
          </a:p>
        </p:txBody>
      </p:sp>
      <p:sp>
        <p:nvSpPr>
          <p:cNvPr id="496" name="Google Shape;496;p42"/>
          <p:cNvSpPr/>
          <p:nvPr/>
        </p:nvSpPr>
        <p:spPr>
          <a:xfrm>
            <a:off x="3317844" y="1662901"/>
            <a:ext cx="36420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97" name="Google Shape;497;p42"/>
          <p:cNvSpPr/>
          <p:nvPr/>
        </p:nvSpPr>
        <p:spPr>
          <a:xfrm>
            <a:off x="2052632" y="1662907"/>
            <a:ext cx="36420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cxnSp>
        <p:nvCxnSpPr>
          <p:cNvPr id="498" name="Google Shape;498;p42"/>
          <p:cNvCxnSpPr/>
          <p:nvPr/>
        </p:nvCxnSpPr>
        <p:spPr>
          <a:xfrm>
            <a:off x="4835372" y="2983688"/>
            <a:ext cx="4115325" cy="1"/>
          </a:xfrm>
          <a:prstGeom prst="straightConnector1">
            <a:avLst/>
          </a:prstGeom>
          <a:noFill/>
          <a:ln w="9525" cap="flat" cmpd="sng">
            <a:solidFill>
              <a:schemeClr val="dk1"/>
            </a:solidFill>
            <a:prstDash val="solid"/>
            <a:round/>
            <a:headEnd type="none" w="sm" len="sm"/>
            <a:tailEnd type="none" w="sm" len="sm"/>
          </a:ln>
        </p:spPr>
      </p:cxnSp>
      <p:cxnSp>
        <p:nvCxnSpPr>
          <p:cNvPr id="499" name="Google Shape;499;p42"/>
          <p:cNvCxnSpPr/>
          <p:nvPr/>
        </p:nvCxnSpPr>
        <p:spPr>
          <a:xfrm>
            <a:off x="5833241" y="2144097"/>
            <a:ext cx="0" cy="3326543"/>
          </a:xfrm>
          <a:prstGeom prst="straightConnector1">
            <a:avLst/>
          </a:prstGeom>
          <a:noFill/>
          <a:ln w="9525" cap="flat" cmpd="sng">
            <a:solidFill>
              <a:schemeClr val="dk1"/>
            </a:solidFill>
            <a:prstDash val="solid"/>
            <a:round/>
            <a:headEnd type="none" w="sm" len="sm"/>
            <a:tailEnd type="none" w="sm" len="sm"/>
          </a:ln>
        </p:spPr>
      </p:cxnSp>
      <p:cxnSp>
        <p:nvCxnSpPr>
          <p:cNvPr id="500" name="Google Shape;500;p42"/>
          <p:cNvCxnSpPr/>
          <p:nvPr/>
        </p:nvCxnSpPr>
        <p:spPr>
          <a:xfrm>
            <a:off x="4921674" y="5470639"/>
            <a:ext cx="4115325" cy="1"/>
          </a:xfrm>
          <a:prstGeom prst="straightConnector1">
            <a:avLst/>
          </a:prstGeom>
          <a:noFill/>
          <a:ln w="9525" cap="flat" cmpd="sng">
            <a:solidFill>
              <a:schemeClr val="dk1"/>
            </a:solidFill>
            <a:prstDash val="solid"/>
            <a:round/>
            <a:headEnd type="none" w="sm" len="sm"/>
            <a:tailEnd type="none" w="sm" len="sm"/>
          </a:ln>
        </p:spPr>
      </p:cxnSp>
      <p:cxnSp>
        <p:nvCxnSpPr>
          <p:cNvPr id="501" name="Google Shape;501;p42"/>
          <p:cNvCxnSpPr/>
          <p:nvPr/>
        </p:nvCxnSpPr>
        <p:spPr>
          <a:xfrm>
            <a:off x="4856070" y="2144097"/>
            <a:ext cx="4115325" cy="1"/>
          </a:xfrm>
          <a:prstGeom prst="straightConnector1">
            <a:avLst/>
          </a:prstGeom>
          <a:noFill/>
          <a:ln w="9525" cap="flat" cmpd="sng">
            <a:solidFill>
              <a:schemeClr val="dk1"/>
            </a:solidFill>
            <a:prstDash val="solid"/>
            <a:round/>
            <a:headEnd type="none" w="sm" len="sm"/>
            <a:tailEnd type="none" w="sm" len="sm"/>
          </a:ln>
        </p:spPr>
      </p:cxnSp>
      <p:sp>
        <p:nvSpPr>
          <p:cNvPr id="502" name="Google Shape;502;p42"/>
          <p:cNvSpPr txBox="1"/>
          <p:nvPr/>
        </p:nvSpPr>
        <p:spPr>
          <a:xfrm>
            <a:off x="5979379" y="2416624"/>
            <a:ext cx="6463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眼数</a:t>
            </a:r>
            <a:endParaRPr sz="1800" b="0" i="0" u="none" strike="noStrike" cap="none">
              <a:solidFill>
                <a:srgbClr val="000000"/>
              </a:solidFill>
              <a:latin typeface="Arial"/>
              <a:ea typeface="Arial"/>
              <a:cs typeface="Arial"/>
              <a:sym typeface="Arial"/>
            </a:endParaRPr>
          </a:p>
        </p:txBody>
      </p:sp>
      <p:sp>
        <p:nvSpPr>
          <p:cNvPr id="503" name="Google Shape;503;p42"/>
          <p:cNvSpPr txBox="1"/>
          <p:nvPr/>
        </p:nvSpPr>
        <p:spPr>
          <a:xfrm>
            <a:off x="4979625" y="3293617"/>
            <a:ext cx="6463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早期</a:t>
            </a:r>
            <a:endParaRPr/>
          </a:p>
        </p:txBody>
      </p:sp>
      <p:sp>
        <p:nvSpPr>
          <p:cNvPr id="504" name="Google Shape;504;p42"/>
          <p:cNvSpPr txBox="1"/>
          <p:nvPr/>
        </p:nvSpPr>
        <p:spPr>
          <a:xfrm>
            <a:off x="4979104" y="4017667"/>
            <a:ext cx="6463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中期</a:t>
            </a:r>
            <a:endParaRPr/>
          </a:p>
        </p:txBody>
      </p:sp>
      <p:sp>
        <p:nvSpPr>
          <p:cNvPr id="505" name="Google Shape;505;p42"/>
          <p:cNvSpPr txBox="1"/>
          <p:nvPr/>
        </p:nvSpPr>
        <p:spPr>
          <a:xfrm>
            <a:off x="4979104" y="4741717"/>
            <a:ext cx="6463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後期</a:t>
            </a:r>
            <a:endParaRPr/>
          </a:p>
        </p:txBody>
      </p:sp>
      <p:sp>
        <p:nvSpPr>
          <p:cNvPr id="506" name="Google Shape;506;p42"/>
          <p:cNvSpPr txBox="1"/>
          <p:nvPr/>
        </p:nvSpPr>
        <p:spPr>
          <a:xfrm>
            <a:off x="7060541" y="2416624"/>
            <a:ext cx="193514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平均(wrgc×1000)</a:t>
            </a:r>
            <a:endParaRPr sz="1800" b="0" i="0" u="none" strike="noStrike" cap="none">
              <a:solidFill>
                <a:srgbClr val="000000"/>
              </a:solidFill>
              <a:latin typeface="Arial"/>
              <a:ea typeface="Arial"/>
              <a:cs typeface="Arial"/>
              <a:sym typeface="Arial"/>
            </a:endParaRPr>
          </a:p>
        </p:txBody>
      </p:sp>
      <p:sp>
        <p:nvSpPr>
          <p:cNvPr id="507" name="Google Shape;507;p42"/>
          <p:cNvSpPr txBox="1"/>
          <p:nvPr/>
        </p:nvSpPr>
        <p:spPr>
          <a:xfrm>
            <a:off x="6017852" y="3293617"/>
            <a:ext cx="56938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335</a:t>
            </a:r>
            <a:endParaRPr sz="1800" b="0" i="0" u="none" strike="noStrike" cap="none">
              <a:solidFill>
                <a:srgbClr val="000000"/>
              </a:solidFill>
              <a:latin typeface="Arial"/>
              <a:ea typeface="Arial"/>
              <a:cs typeface="Arial"/>
              <a:sym typeface="Arial"/>
            </a:endParaRPr>
          </a:p>
        </p:txBody>
      </p:sp>
      <p:sp>
        <p:nvSpPr>
          <p:cNvPr id="508" name="Google Shape;508;p42"/>
          <p:cNvSpPr txBox="1"/>
          <p:nvPr/>
        </p:nvSpPr>
        <p:spPr>
          <a:xfrm>
            <a:off x="6017852" y="4012772"/>
            <a:ext cx="56938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118</a:t>
            </a:r>
            <a:endParaRPr sz="1800" b="0" i="0" u="none" strike="noStrike" cap="none">
              <a:solidFill>
                <a:srgbClr val="000000"/>
              </a:solidFill>
              <a:latin typeface="Arial"/>
              <a:ea typeface="Arial"/>
              <a:cs typeface="Arial"/>
              <a:sym typeface="Arial"/>
            </a:endParaRPr>
          </a:p>
        </p:txBody>
      </p:sp>
      <p:sp>
        <p:nvSpPr>
          <p:cNvPr id="509" name="Google Shape;509;p42"/>
          <p:cNvSpPr txBox="1"/>
          <p:nvPr/>
        </p:nvSpPr>
        <p:spPr>
          <a:xfrm>
            <a:off x="6069663" y="4736846"/>
            <a:ext cx="56938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119</a:t>
            </a:r>
            <a:endParaRPr sz="1800" b="0" i="0" u="none" strike="noStrike" cap="none">
              <a:solidFill>
                <a:srgbClr val="000000"/>
              </a:solidFill>
              <a:latin typeface="Arial"/>
              <a:ea typeface="Arial"/>
              <a:cs typeface="Arial"/>
              <a:sym typeface="Arial"/>
            </a:endParaRPr>
          </a:p>
        </p:txBody>
      </p:sp>
      <p:sp>
        <p:nvSpPr>
          <p:cNvPr id="510" name="Google Shape;510;p42"/>
          <p:cNvSpPr txBox="1"/>
          <p:nvPr/>
        </p:nvSpPr>
        <p:spPr>
          <a:xfrm>
            <a:off x="7325786" y="3313564"/>
            <a:ext cx="108074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753±164</a:t>
            </a:r>
            <a:endParaRPr sz="1800" b="0" i="0" u="none" strike="noStrike" cap="none">
              <a:solidFill>
                <a:srgbClr val="000000"/>
              </a:solidFill>
              <a:latin typeface="Arial"/>
              <a:ea typeface="Arial"/>
              <a:cs typeface="Arial"/>
              <a:sym typeface="Arial"/>
            </a:endParaRPr>
          </a:p>
        </p:txBody>
      </p:sp>
      <p:sp>
        <p:nvSpPr>
          <p:cNvPr id="511" name="Google Shape;511;p42"/>
          <p:cNvSpPr txBox="1"/>
          <p:nvPr/>
        </p:nvSpPr>
        <p:spPr>
          <a:xfrm>
            <a:off x="7325786" y="4012772"/>
            <a:ext cx="95250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487±86</a:t>
            </a:r>
            <a:endParaRPr sz="1800" b="0" i="0" u="none" strike="noStrike" cap="none">
              <a:solidFill>
                <a:srgbClr val="000000"/>
              </a:solidFill>
              <a:latin typeface="Arial"/>
              <a:ea typeface="Arial"/>
              <a:cs typeface="Arial"/>
              <a:sym typeface="Arial"/>
            </a:endParaRPr>
          </a:p>
        </p:txBody>
      </p:sp>
      <p:sp>
        <p:nvSpPr>
          <p:cNvPr id="512" name="Google Shape;512;p42"/>
          <p:cNvSpPr txBox="1"/>
          <p:nvPr/>
        </p:nvSpPr>
        <p:spPr>
          <a:xfrm>
            <a:off x="7325786" y="4734411"/>
            <a:ext cx="108074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291±107</a:t>
            </a:r>
            <a:endParaRPr sz="1800" b="0" i="0" u="none" strike="noStrike" cap="none">
              <a:solidFill>
                <a:srgbClr val="000000"/>
              </a:solidFill>
              <a:latin typeface="Arial"/>
              <a:ea typeface="Arial"/>
              <a:cs typeface="Arial"/>
              <a:sym typeface="Arial"/>
            </a:endParaRPr>
          </a:p>
        </p:txBody>
      </p:sp>
      <p:sp>
        <p:nvSpPr>
          <p:cNvPr id="513" name="Google Shape;513;p42"/>
          <p:cNvSpPr txBox="1"/>
          <p:nvPr/>
        </p:nvSpPr>
        <p:spPr>
          <a:xfrm>
            <a:off x="1343297" y="5732139"/>
            <a:ext cx="668201" cy="33855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b="1" i="0" u="none" strike="noStrike" cap="none">
                <a:solidFill>
                  <a:srgbClr val="000000"/>
                </a:solidFill>
                <a:latin typeface="Arial"/>
                <a:ea typeface="Arial"/>
                <a:cs typeface="Arial"/>
                <a:sym typeface="Arial"/>
              </a:rPr>
              <a:t>早期</a:t>
            </a:r>
            <a:endParaRPr sz="1600" b="1" i="0" u="none" strike="noStrike" cap="none">
              <a:solidFill>
                <a:srgbClr val="000000"/>
              </a:solidFill>
              <a:latin typeface="Arial"/>
              <a:ea typeface="Arial"/>
              <a:cs typeface="Arial"/>
              <a:sym typeface="Arial"/>
            </a:endParaRPr>
          </a:p>
        </p:txBody>
      </p:sp>
      <p:sp>
        <p:nvSpPr>
          <p:cNvPr id="514" name="Google Shape;514;p42"/>
          <p:cNvSpPr txBox="1"/>
          <p:nvPr/>
        </p:nvSpPr>
        <p:spPr>
          <a:xfrm>
            <a:off x="2543105" y="5732139"/>
            <a:ext cx="668201" cy="33855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b="1" i="0" u="none" strike="noStrike" cap="none">
                <a:solidFill>
                  <a:srgbClr val="000000"/>
                </a:solidFill>
                <a:latin typeface="Arial"/>
                <a:ea typeface="Arial"/>
                <a:cs typeface="Arial"/>
                <a:sym typeface="Arial"/>
              </a:rPr>
              <a:t>中期</a:t>
            </a:r>
            <a:endParaRPr sz="1600" b="1" i="0" u="none" strike="noStrike" cap="none">
              <a:solidFill>
                <a:srgbClr val="000000"/>
              </a:solidFill>
              <a:latin typeface="Arial"/>
              <a:ea typeface="Arial"/>
              <a:cs typeface="Arial"/>
              <a:sym typeface="Arial"/>
            </a:endParaRPr>
          </a:p>
        </p:txBody>
      </p:sp>
      <p:sp>
        <p:nvSpPr>
          <p:cNvPr id="515" name="Google Shape;515;p42"/>
          <p:cNvSpPr txBox="1"/>
          <p:nvPr/>
        </p:nvSpPr>
        <p:spPr>
          <a:xfrm>
            <a:off x="3499945" y="5732139"/>
            <a:ext cx="913464" cy="33855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b="1" i="0" u="none" strike="noStrike" cap="none">
                <a:solidFill>
                  <a:srgbClr val="000000"/>
                </a:solidFill>
                <a:latin typeface="Arial"/>
                <a:ea typeface="Arial"/>
                <a:cs typeface="Arial"/>
                <a:sym typeface="Arial"/>
              </a:rPr>
              <a:t>　後期</a:t>
            </a:r>
            <a:endParaRPr sz="1600" b="1" i="0" u="none" strike="noStrike" cap="none">
              <a:solidFill>
                <a:srgbClr val="000000"/>
              </a:solidFill>
              <a:latin typeface="Arial"/>
              <a:ea typeface="Arial"/>
              <a:cs typeface="Arial"/>
              <a:sym typeface="Arial"/>
            </a:endParaRPr>
          </a:p>
        </p:txBody>
      </p:sp>
      <p:cxnSp>
        <p:nvCxnSpPr>
          <p:cNvPr id="516" name="Google Shape;516;p42"/>
          <p:cNvCxnSpPr/>
          <p:nvPr/>
        </p:nvCxnSpPr>
        <p:spPr>
          <a:xfrm>
            <a:off x="2027226" y="1508218"/>
            <a:ext cx="1531825" cy="0"/>
          </a:xfrm>
          <a:prstGeom prst="straightConnector1">
            <a:avLst/>
          </a:prstGeom>
          <a:noFill/>
          <a:ln w="9525" cap="flat" cmpd="sng">
            <a:solidFill>
              <a:schemeClr val="dk1"/>
            </a:solidFill>
            <a:prstDash val="solid"/>
            <a:round/>
            <a:headEnd type="none" w="sm" len="sm"/>
            <a:tailEnd type="none" w="sm" len="sm"/>
          </a:ln>
        </p:spPr>
      </p:cxnSp>
      <p:sp>
        <p:nvSpPr>
          <p:cNvPr id="517" name="Google Shape;517;p42"/>
          <p:cNvSpPr/>
          <p:nvPr/>
        </p:nvSpPr>
        <p:spPr>
          <a:xfrm>
            <a:off x="2695104" y="1183195"/>
            <a:ext cx="36420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3"/>
          <p:cNvSpPr txBox="1">
            <a:spLocks noGrp="1"/>
          </p:cNvSpPr>
          <p:nvPr>
            <p:ph type="title"/>
          </p:nvPr>
        </p:nvSpPr>
        <p:spPr>
          <a:xfrm>
            <a:off x="628650" y="242235"/>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5400"/>
              <a:buFont typeface="Calibri"/>
              <a:buNone/>
            </a:pPr>
            <a:r>
              <a:rPr lang="ja-JP" sz="5400" b="0" i="0" u="none" strike="noStrike" cap="none">
                <a:solidFill>
                  <a:schemeClr val="dk1"/>
                </a:solidFill>
                <a:latin typeface="Calibri"/>
                <a:ea typeface="Calibri"/>
                <a:cs typeface="Calibri"/>
                <a:sym typeface="Calibri"/>
              </a:rPr>
              <a:t>結果まとめ</a:t>
            </a:r>
            <a:endParaRPr sz="2000" b="0" i="0" u="none" strike="noStrike" cap="none">
              <a:solidFill>
                <a:schemeClr val="dk1"/>
              </a:solidFill>
              <a:latin typeface="Calibri"/>
              <a:ea typeface="Calibri"/>
              <a:cs typeface="Calibri"/>
              <a:sym typeface="Calibri"/>
            </a:endParaRPr>
          </a:p>
        </p:txBody>
      </p:sp>
      <p:sp>
        <p:nvSpPr>
          <p:cNvPr id="524" name="Google Shape;524;p43"/>
          <p:cNvSpPr/>
          <p:nvPr/>
        </p:nvSpPr>
        <p:spPr>
          <a:xfrm>
            <a:off x="548611" y="1705248"/>
            <a:ext cx="8683767"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3200" b="0" i="0" u="none" strike="noStrike" cap="none">
              <a:solidFill>
                <a:schemeClr val="dk1"/>
              </a:solidFill>
              <a:latin typeface="Cambria"/>
              <a:ea typeface="Cambria"/>
              <a:cs typeface="Cambria"/>
              <a:sym typeface="Cambria"/>
            </a:endParaRPr>
          </a:p>
        </p:txBody>
      </p:sp>
      <p:sp>
        <p:nvSpPr>
          <p:cNvPr id="525" name="Google Shape;525;p43"/>
          <p:cNvSpPr/>
          <p:nvPr/>
        </p:nvSpPr>
        <p:spPr>
          <a:xfrm>
            <a:off x="628650" y="2329243"/>
            <a:ext cx="6808894"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mbria"/>
              <a:buNone/>
            </a:pPr>
            <a:r>
              <a:rPr lang="ja-JP" sz="3200" b="0" i="0" u="none" strike="noStrike" cap="none">
                <a:solidFill>
                  <a:srgbClr val="000000"/>
                </a:solidFill>
                <a:latin typeface="Cambria"/>
                <a:ea typeface="Cambria"/>
                <a:cs typeface="Cambria"/>
                <a:sym typeface="Cambria"/>
              </a:rPr>
              <a:t>緑内障全病期で強い相関</a:t>
            </a:r>
            <a:endParaRPr sz="3200" b="0" i="0" u="none" strike="noStrike" cap="none">
              <a:solidFill>
                <a:srgbClr val="000000"/>
              </a:solidFill>
              <a:latin typeface="Cambria"/>
              <a:ea typeface="Cambria"/>
              <a:cs typeface="Cambria"/>
              <a:sym typeface="Cambria"/>
            </a:endParaRPr>
          </a:p>
        </p:txBody>
      </p:sp>
      <p:sp>
        <p:nvSpPr>
          <p:cNvPr id="526" name="Google Shape;526;p43"/>
          <p:cNvSpPr/>
          <p:nvPr/>
        </p:nvSpPr>
        <p:spPr>
          <a:xfrm>
            <a:off x="628650" y="3577591"/>
            <a:ext cx="732155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mbria"/>
              <a:buNone/>
            </a:pPr>
            <a:r>
              <a:rPr lang="ja-JP" sz="3200" b="0" i="0" u="none" strike="noStrike" cap="none">
                <a:solidFill>
                  <a:srgbClr val="000000"/>
                </a:solidFill>
                <a:latin typeface="Cambria"/>
                <a:ea typeface="Cambria"/>
                <a:cs typeface="Cambria"/>
                <a:sym typeface="Cambria"/>
              </a:rPr>
              <a:t>緑内障病期別　後期＞早期≫中期</a:t>
            </a:r>
            <a:endParaRPr dirty="0"/>
          </a:p>
        </p:txBody>
      </p:sp>
      <p:sp>
        <p:nvSpPr>
          <p:cNvPr id="527" name="Google Shape;527;p43"/>
          <p:cNvSpPr txBox="1"/>
          <p:nvPr/>
        </p:nvSpPr>
        <p:spPr>
          <a:xfrm>
            <a:off x="628650" y="4825939"/>
            <a:ext cx="7160935"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mbria"/>
              <a:buNone/>
            </a:pPr>
            <a:r>
              <a:rPr lang="ja-JP" sz="3200" b="0" i="0" u="none" strike="noStrike" cap="none">
                <a:solidFill>
                  <a:srgbClr val="000000"/>
                </a:solidFill>
                <a:latin typeface="Cambria"/>
                <a:ea typeface="Cambria"/>
                <a:cs typeface="Cambria"/>
                <a:sym typeface="Cambria"/>
              </a:rPr>
              <a:t>各病期において網膜神経細胞推定数の</a:t>
            </a:r>
            <a:endParaRPr sz="32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3200"/>
              <a:buFont typeface="Cambria"/>
              <a:buNone/>
            </a:pPr>
            <a:r>
              <a:rPr lang="ja-JP" sz="3200" b="0" i="0" u="none" strike="noStrike" cap="none">
                <a:solidFill>
                  <a:srgbClr val="000000"/>
                </a:solidFill>
                <a:latin typeface="Cambria"/>
                <a:ea typeface="Cambria"/>
                <a:cs typeface="Cambria"/>
                <a:sym typeface="Cambria"/>
              </a:rPr>
              <a:t>有意な減少</a:t>
            </a:r>
            <a:endParaRPr sz="3200" b="0" i="0" u="none" strike="noStrike" cap="none" dirty="0">
              <a:solidFill>
                <a:srgbClr val="000000"/>
              </a:solidFill>
              <a:latin typeface="Cambria"/>
              <a:ea typeface="Cambria"/>
              <a:cs typeface="Cambria"/>
              <a:sym typeface="Cambr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28650" y="600801"/>
            <a:ext cx="7886700" cy="91251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000"/>
              <a:buFont typeface="Calibri"/>
              <a:buNone/>
            </a:pPr>
            <a:r>
              <a:rPr lang="ja-JP" sz="4000" b="0" i="0" u="none" strike="noStrike" cap="none">
                <a:solidFill>
                  <a:schemeClr val="dk1"/>
                </a:solidFill>
                <a:latin typeface="Calibri"/>
                <a:ea typeface="Calibri"/>
                <a:cs typeface="Calibri"/>
                <a:sym typeface="Calibri"/>
              </a:rPr>
              <a:t>網膜神経節細胞数でみる緑内障</a:t>
            </a:r>
            <a:endParaRPr sz="4000" b="0" i="0" u="none" strike="noStrike" cap="none">
              <a:solidFill>
                <a:schemeClr val="dk1"/>
              </a:solidFill>
              <a:latin typeface="Calibri"/>
              <a:ea typeface="Calibri"/>
              <a:cs typeface="Calibri"/>
              <a:sym typeface="Calibri"/>
            </a:endParaRPr>
          </a:p>
        </p:txBody>
      </p:sp>
      <p:sp>
        <p:nvSpPr>
          <p:cNvPr id="533" name="Google Shape;533;p44"/>
          <p:cNvSpPr/>
          <p:nvPr/>
        </p:nvSpPr>
        <p:spPr>
          <a:xfrm>
            <a:off x="807575" y="2125040"/>
            <a:ext cx="6687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１.</a:t>
            </a:r>
            <a:endParaRPr/>
          </a:p>
        </p:txBody>
      </p:sp>
      <p:sp>
        <p:nvSpPr>
          <p:cNvPr id="534" name="Google Shape;534;p44"/>
          <p:cNvSpPr/>
          <p:nvPr/>
        </p:nvSpPr>
        <p:spPr>
          <a:xfrm>
            <a:off x="1402270" y="1995774"/>
            <a:ext cx="5801588"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緑内障進行判定　—　機能と構造</a:t>
            </a:r>
            <a:endParaRPr sz="2800" b="0" i="0" u="none" strike="noStrike" cap="none">
              <a:solidFill>
                <a:srgbClr val="BFBFBF"/>
              </a:solidFill>
              <a:latin typeface="Arial"/>
              <a:ea typeface="Arial"/>
              <a:cs typeface="Arial"/>
              <a:sym typeface="Arial"/>
            </a:endParaRPr>
          </a:p>
        </p:txBody>
      </p:sp>
      <p:sp>
        <p:nvSpPr>
          <p:cNvPr id="535" name="Google Shape;535;p44"/>
          <p:cNvSpPr/>
          <p:nvPr/>
        </p:nvSpPr>
        <p:spPr>
          <a:xfrm>
            <a:off x="869752" y="2954090"/>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2.</a:t>
            </a:r>
            <a:endParaRPr/>
          </a:p>
        </p:txBody>
      </p:sp>
      <p:sp>
        <p:nvSpPr>
          <p:cNvPr id="536" name="Google Shape;536;p44"/>
          <p:cNvSpPr/>
          <p:nvPr/>
        </p:nvSpPr>
        <p:spPr>
          <a:xfrm>
            <a:off x="1402270" y="2831570"/>
            <a:ext cx="7596951"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神経節細胞数の推定　—　機能と構造の統合</a:t>
            </a:r>
            <a:endParaRPr sz="2800" b="0" i="0" u="none" strike="noStrike" cap="none">
              <a:solidFill>
                <a:srgbClr val="BFBFBF"/>
              </a:solidFill>
              <a:latin typeface="Arial"/>
              <a:ea typeface="Arial"/>
              <a:cs typeface="Arial"/>
              <a:sym typeface="Arial"/>
            </a:endParaRPr>
          </a:p>
        </p:txBody>
      </p:sp>
      <p:sp>
        <p:nvSpPr>
          <p:cNvPr id="537" name="Google Shape;537;p44"/>
          <p:cNvSpPr/>
          <p:nvPr/>
        </p:nvSpPr>
        <p:spPr>
          <a:xfrm>
            <a:off x="1449624" y="3757443"/>
            <a:ext cx="4724370"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神経節細胞数推定の診断力</a:t>
            </a:r>
            <a:endParaRPr sz="2800" b="0" i="0" u="none" strike="noStrike" cap="none">
              <a:solidFill>
                <a:srgbClr val="BFBFBF"/>
              </a:solidFill>
              <a:latin typeface="Arial"/>
              <a:ea typeface="Arial"/>
              <a:cs typeface="Arial"/>
              <a:sym typeface="Arial"/>
            </a:endParaRPr>
          </a:p>
        </p:txBody>
      </p:sp>
      <p:sp>
        <p:nvSpPr>
          <p:cNvPr id="538" name="Google Shape;538;p44"/>
          <p:cNvSpPr/>
          <p:nvPr/>
        </p:nvSpPr>
        <p:spPr>
          <a:xfrm>
            <a:off x="917106" y="38396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3.</a:t>
            </a:r>
            <a:endParaRPr/>
          </a:p>
        </p:txBody>
      </p:sp>
      <p:sp>
        <p:nvSpPr>
          <p:cNvPr id="539" name="Google Shape;539;p44"/>
          <p:cNvSpPr/>
          <p:nvPr/>
        </p:nvSpPr>
        <p:spPr>
          <a:xfrm>
            <a:off x="1402270" y="4683316"/>
            <a:ext cx="6963766"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rgbClr val="BFBFBF"/>
              </a:buClr>
              <a:buSzPts val="2800"/>
              <a:buFont typeface="Arial"/>
              <a:buNone/>
            </a:pPr>
            <a:r>
              <a:rPr lang="ja-JP" sz="2800" b="0" i="0" u="none" strike="noStrike" cap="none">
                <a:solidFill>
                  <a:srgbClr val="BFBFBF"/>
                </a:solidFill>
                <a:latin typeface="Arial"/>
                <a:ea typeface="Arial"/>
                <a:cs typeface="Arial"/>
                <a:sym typeface="Arial"/>
              </a:rPr>
              <a:t>神経節細胞数推定とMD・VFIの比較検討</a:t>
            </a:r>
            <a:endParaRPr sz="2800" b="0" i="0" u="none" strike="noStrike" cap="none">
              <a:solidFill>
                <a:srgbClr val="BFBFBF"/>
              </a:solidFill>
              <a:latin typeface="Arial"/>
              <a:ea typeface="Arial"/>
              <a:cs typeface="Arial"/>
              <a:sym typeface="Arial"/>
            </a:endParaRPr>
          </a:p>
        </p:txBody>
      </p:sp>
      <p:sp>
        <p:nvSpPr>
          <p:cNvPr id="540" name="Google Shape;540;p44"/>
          <p:cNvSpPr/>
          <p:nvPr/>
        </p:nvSpPr>
        <p:spPr>
          <a:xfrm>
            <a:off x="943830" y="4808435"/>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2800"/>
              <a:buFont typeface="Cambria"/>
              <a:buNone/>
            </a:pPr>
            <a:r>
              <a:rPr lang="ja-JP" sz="2800" b="0" i="0" u="none" strike="noStrike" cap="none">
                <a:solidFill>
                  <a:srgbClr val="BFBFBF"/>
                </a:solidFill>
                <a:latin typeface="Cambria"/>
                <a:ea typeface="Cambria"/>
                <a:cs typeface="Cambria"/>
                <a:sym typeface="Cambria"/>
              </a:rPr>
              <a:t>4.</a:t>
            </a:r>
            <a:endParaRPr/>
          </a:p>
        </p:txBody>
      </p:sp>
      <p:sp>
        <p:nvSpPr>
          <p:cNvPr id="541" name="Google Shape;541;p44"/>
          <p:cNvSpPr/>
          <p:nvPr/>
        </p:nvSpPr>
        <p:spPr>
          <a:xfrm>
            <a:off x="1449624" y="5474831"/>
            <a:ext cx="1133644" cy="652486"/>
          </a:xfrm>
          <a:prstGeom prst="rect">
            <a:avLst/>
          </a:prstGeom>
          <a:noFill/>
          <a:ln>
            <a:noFill/>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800"/>
              <a:buFont typeface="Arial"/>
              <a:buNone/>
            </a:pPr>
            <a:r>
              <a:rPr lang="ja-JP" sz="2800" b="0" i="0" u="none" strike="noStrike" cap="none">
                <a:solidFill>
                  <a:schemeClr val="dk1"/>
                </a:solidFill>
                <a:latin typeface="Arial"/>
                <a:ea typeface="Arial"/>
                <a:cs typeface="Arial"/>
                <a:sym typeface="Arial"/>
              </a:rPr>
              <a:t>考按</a:t>
            </a:r>
            <a:endParaRPr sz="2800" b="0" i="0" u="none" strike="noStrike" cap="none">
              <a:solidFill>
                <a:schemeClr val="dk1"/>
              </a:solidFill>
              <a:latin typeface="Arial"/>
              <a:ea typeface="Arial"/>
              <a:cs typeface="Arial"/>
              <a:sym typeface="Arial"/>
            </a:endParaRPr>
          </a:p>
        </p:txBody>
      </p:sp>
      <p:sp>
        <p:nvSpPr>
          <p:cNvPr id="542" name="Google Shape;542;p44"/>
          <p:cNvSpPr/>
          <p:nvPr/>
        </p:nvSpPr>
        <p:spPr>
          <a:xfrm>
            <a:off x="943830" y="5561009"/>
            <a:ext cx="53251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mbria"/>
              <a:buNone/>
            </a:pPr>
            <a:r>
              <a:rPr lang="ja-JP" sz="2800" b="0" i="0" u="none" strike="noStrike" cap="none">
                <a:solidFill>
                  <a:schemeClr val="dk1"/>
                </a:solidFill>
                <a:latin typeface="Cambria"/>
                <a:ea typeface="Cambria"/>
                <a:cs typeface="Cambria"/>
                <a:sym typeface="Cambria"/>
              </a:rPr>
              <a:t>5.</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p:nvPr/>
        </p:nvSpPr>
        <p:spPr>
          <a:xfrm>
            <a:off x="611560" y="1971476"/>
            <a:ext cx="820983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600"/>
              <a:buFont typeface="Cambria"/>
              <a:buNone/>
            </a:pPr>
            <a:r>
              <a:rPr lang="ja-JP" sz="3600" b="0" i="0" u="none" strike="noStrike" cap="none">
                <a:solidFill>
                  <a:schemeClr val="dk1"/>
                </a:solidFill>
                <a:latin typeface="Cambria"/>
                <a:ea typeface="Cambria"/>
                <a:cs typeface="Cambria"/>
                <a:sym typeface="Cambria"/>
              </a:rPr>
              <a:t>中期の推定</a:t>
            </a:r>
            <a:endParaRPr sz="3600" b="0" i="0" u="none" strike="noStrike" cap="none">
              <a:solidFill>
                <a:schemeClr val="dk1"/>
              </a:solidFill>
              <a:latin typeface="Cambria"/>
              <a:ea typeface="Cambria"/>
              <a:cs typeface="Cambria"/>
              <a:sym typeface="Cambria"/>
            </a:endParaRPr>
          </a:p>
        </p:txBody>
      </p:sp>
      <p:sp>
        <p:nvSpPr>
          <p:cNvPr id="549" name="Google Shape;549;p45"/>
          <p:cNvSpPr txBox="1">
            <a:spLocks noGrp="1"/>
          </p:cNvSpPr>
          <p:nvPr>
            <p:ph type="title"/>
          </p:nvPr>
        </p:nvSpPr>
        <p:spPr>
          <a:xfrm>
            <a:off x="611560" y="77377"/>
            <a:ext cx="78867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wRGCの問題点</a:t>
            </a:r>
            <a:endParaRPr sz="4400" b="0" i="0" u="none" strike="noStrike" cap="none">
              <a:solidFill>
                <a:schemeClr val="dk1"/>
              </a:solidFill>
              <a:latin typeface="Calibri"/>
              <a:ea typeface="Calibri"/>
              <a:cs typeface="Calibri"/>
              <a:sym typeface="Calibri"/>
            </a:endParaRPr>
          </a:p>
        </p:txBody>
      </p:sp>
      <p:grpSp>
        <p:nvGrpSpPr>
          <p:cNvPr id="550" name="Google Shape;550;p45"/>
          <p:cNvGrpSpPr/>
          <p:nvPr/>
        </p:nvGrpSpPr>
        <p:grpSpPr>
          <a:xfrm>
            <a:off x="1435071" y="3143877"/>
            <a:ext cx="6585309" cy="2246323"/>
            <a:chOff x="1371067" y="2728939"/>
            <a:chExt cx="6585309" cy="2644277"/>
          </a:xfrm>
        </p:grpSpPr>
        <p:sp>
          <p:nvSpPr>
            <p:cNvPr id="551" name="Google Shape;551;p45"/>
            <p:cNvSpPr/>
            <p:nvPr/>
          </p:nvSpPr>
          <p:spPr>
            <a:xfrm>
              <a:off x="1371067" y="2733338"/>
              <a:ext cx="6579732" cy="2639878"/>
            </a:xfrm>
            <a:prstGeom prst="rtTriangl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2" name="Google Shape;552;p45"/>
            <p:cNvSpPr txBox="1"/>
            <p:nvPr/>
          </p:nvSpPr>
          <p:spPr>
            <a:xfrm>
              <a:off x="2153921" y="4053277"/>
              <a:ext cx="158417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800"/>
                <a:buFont typeface="Arial"/>
                <a:buNone/>
              </a:pPr>
              <a:r>
                <a:rPr lang="ja-JP" sz="4800" b="0" i="0" u="none" strike="noStrike" cap="none">
                  <a:solidFill>
                    <a:schemeClr val="lt1"/>
                  </a:solidFill>
                  <a:latin typeface="Arial"/>
                  <a:ea typeface="Arial"/>
                  <a:cs typeface="Arial"/>
                  <a:sym typeface="Arial"/>
                </a:rPr>
                <a:t>OCT</a:t>
              </a:r>
              <a:endParaRPr sz="4800" b="0" i="0" u="none" strike="noStrike" cap="none">
                <a:solidFill>
                  <a:schemeClr val="lt1"/>
                </a:solidFill>
                <a:latin typeface="Arial"/>
                <a:ea typeface="Arial"/>
                <a:cs typeface="Arial"/>
                <a:sym typeface="Arial"/>
              </a:endParaRPr>
            </a:p>
          </p:txBody>
        </p:sp>
        <p:sp>
          <p:nvSpPr>
            <p:cNvPr id="553" name="Google Shape;553;p45"/>
            <p:cNvSpPr/>
            <p:nvPr/>
          </p:nvSpPr>
          <p:spPr>
            <a:xfrm rot="10800000">
              <a:off x="1376644" y="2728939"/>
              <a:ext cx="6579732" cy="2639878"/>
            </a:xfrm>
            <a:prstGeom prst="rtTriangle">
              <a:avLst/>
            </a:prstGeom>
            <a:solidFill>
              <a:srgbClr val="FFFF0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554" name="Google Shape;554;p45"/>
            <p:cNvSpPr txBox="1"/>
            <p:nvPr/>
          </p:nvSpPr>
          <p:spPr>
            <a:xfrm>
              <a:off x="5785945" y="3244300"/>
              <a:ext cx="1624560"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ja-JP" sz="4800" b="0" i="0" u="none" strike="noStrike" cap="none">
                  <a:solidFill>
                    <a:srgbClr val="000000"/>
                  </a:solidFill>
                  <a:latin typeface="Arial"/>
                  <a:ea typeface="Arial"/>
                  <a:cs typeface="Arial"/>
                  <a:sym typeface="Arial"/>
                </a:rPr>
                <a:t>HFA</a:t>
              </a:r>
              <a:endParaRPr sz="4800" b="0" i="0" u="none" strike="noStrike" cap="none">
                <a:solidFill>
                  <a:srgbClr val="000000"/>
                </a:solidFill>
                <a:latin typeface="Arial"/>
                <a:ea typeface="Arial"/>
                <a:cs typeface="Arial"/>
                <a:sym typeface="Arial"/>
              </a:endParaRPr>
            </a:p>
          </p:txBody>
        </p:sp>
      </p:grpSp>
      <p:sp>
        <p:nvSpPr>
          <p:cNvPr id="555" name="Google Shape;555;p45"/>
          <p:cNvSpPr txBox="1"/>
          <p:nvPr/>
        </p:nvSpPr>
        <p:spPr>
          <a:xfrm>
            <a:off x="754504" y="5682362"/>
            <a:ext cx="9028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早期</a:t>
            </a:r>
            <a:endParaRPr sz="2800" b="0" i="0" u="none" strike="noStrike" cap="none">
              <a:solidFill>
                <a:srgbClr val="000000"/>
              </a:solidFill>
              <a:latin typeface="Arial"/>
              <a:ea typeface="Arial"/>
              <a:cs typeface="Arial"/>
              <a:sym typeface="Arial"/>
            </a:endParaRPr>
          </a:p>
        </p:txBody>
      </p:sp>
      <p:sp>
        <p:nvSpPr>
          <p:cNvPr id="556" name="Google Shape;556;p45"/>
          <p:cNvSpPr txBox="1"/>
          <p:nvPr/>
        </p:nvSpPr>
        <p:spPr>
          <a:xfrm>
            <a:off x="7691637" y="5682362"/>
            <a:ext cx="9028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後期</a:t>
            </a:r>
            <a:endParaRPr sz="2800" b="0" i="0" u="none" strike="noStrike" cap="none">
              <a:solidFill>
                <a:srgbClr val="000000"/>
              </a:solidFill>
              <a:latin typeface="Arial"/>
              <a:ea typeface="Arial"/>
              <a:cs typeface="Arial"/>
              <a:sym typeface="Arial"/>
            </a:endParaRPr>
          </a:p>
        </p:txBody>
      </p:sp>
      <p:cxnSp>
        <p:nvCxnSpPr>
          <p:cNvPr id="557" name="Google Shape;557;p45"/>
          <p:cNvCxnSpPr>
            <a:stCxn id="555" idx="3"/>
            <a:endCxn id="556" idx="1"/>
          </p:cNvCxnSpPr>
          <p:nvPr/>
        </p:nvCxnSpPr>
        <p:spPr>
          <a:xfrm>
            <a:off x="1657315" y="5943972"/>
            <a:ext cx="6034200" cy="0"/>
          </a:xfrm>
          <a:prstGeom prst="straightConnector1">
            <a:avLst/>
          </a:prstGeom>
          <a:noFill/>
          <a:ln w="53975" cap="flat" cmpd="sng">
            <a:solidFill>
              <a:srgbClr val="3E6EC2"/>
            </a:solidFill>
            <a:prstDash val="solid"/>
            <a:round/>
            <a:headEnd type="none" w="sm" len="sm"/>
            <a:tailEnd type="stealth" w="med" len="med"/>
          </a:ln>
        </p:spPr>
      </p:cxnSp>
      <p:sp>
        <p:nvSpPr>
          <p:cNvPr id="558" name="Google Shape;558;p45"/>
          <p:cNvSpPr/>
          <p:nvPr/>
        </p:nvSpPr>
        <p:spPr>
          <a:xfrm>
            <a:off x="3666968" y="6205582"/>
            <a:ext cx="21159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ja-JP" sz="1800" b="0" i="0" u="none" strike="noStrike" cap="none">
                <a:solidFill>
                  <a:schemeClr val="dk1"/>
                </a:solidFill>
                <a:latin typeface="Calibri"/>
                <a:ea typeface="Calibri"/>
                <a:cs typeface="Calibri"/>
                <a:sym typeface="Calibri"/>
              </a:rPr>
              <a:t>緑内障の視野進行</a:t>
            </a:r>
            <a:endParaRPr sz="1800" b="0" i="0" u="none" strike="noStrike" cap="none">
              <a:solidFill>
                <a:srgbClr val="000000"/>
              </a:solidFill>
              <a:latin typeface="Arial"/>
              <a:ea typeface="Arial"/>
              <a:cs typeface="Arial"/>
              <a:sym typeface="Arial"/>
            </a:endParaRPr>
          </a:p>
        </p:txBody>
      </p:sp>
      <p:sp>
        <p:nvSpPr>
          <p:cNvPr id="559" name="Google Shape;559;p45"/>
          <p:cNvSpPr txBox="1"/>
          <p:nvPr/>
        </p:nvSpPr>
        <p:spPr>
          <a:xfrm>
            <a:off x="7642753" y="5328605"/>
            <a:ext cx="62949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-30</a:t>
            </a:r>
            <a:endParaRPr sz="2400" b="0" i="0" u="none" strike="noStrike" cap="none">
              <a:solidFill>
                <a:srgbClr val="000000"/>
              </a:solidFill>
              <a:latin typeface="Arial"/>
              <a:ea typeface="Arial"/>
              <a:cs typeface="Arial"/>
              <a:sym typeface="Arial"/>
            </a:endParaRPr>
          </a:p>
        </p:txBody>
      </p:sp>
      <p:sp>
        <p:nvSpPr>
          <p:cNvPr id="560" name="Google Shape;560;p45"/>
          <p:cNvSpPr txBox="1"/>
          <p:nvPr/>
        </p:nvSpPr>
        <p:spPr>
          <a:xfrm>
            <a:off x="1267868" y="5328605"/>
            <a:ext cx="35583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0</a:t>
            </a:r>
            <a:endParaRPr sz="2400" b="0" i="0" u="none" strike="noStrike" cap="none">
              <a:solidFill>
                <a:srgbClr val="000000"/>
              </a:solidFill>
              <a:latin typeface="Arial"/>
              <a:ea typeface="Arial"/>
              <a:cs typeface="Arial"/>
              <a:sym typeface="Arial"/>
            </a:endParaRPr>
          </a:p>
        </p:txBody>
      </p:sp>
      <p:sp>
        <p:nvSpPr>
          <p:cNvPr id="561" name="Google Shape;561;p45"/>
          <p:cNvSpPr txBox="1"/>
          <p:nvPr/>
        </p:nvSpPr>
        <p:spPr>
          <a:xfrm>
            <a:off x="4069365" y="5432517"/>
            <a:ext cx="97108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MD値</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p:nvPr/>
        </p:nvSpPr>
        <p:spPr>
          <a:xfrm>
            <a:off x="611560" y="1971476"/>
            <a:ext cx="820983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600"/>
              <a:buFont typeface="Cambria"/>
              <a:buNone/>
            </a:pPr>
            <a:r>
              <a:rPr lang="ja-JP" sz="3600" b="0" i="0" u="none" strike="noStrike" cap="none">
                <a:solidFill>
                  <a:schemeClr val="dk1"/>
                </a:solidFill>
                <a:latin typeface="Cambria"/>
                <a:ea typeface="Cambria"/>
                <a:cs typeface="Cambria"/>
                <a:sym typeface="Cambria"/>
              </a:rPr>
              <a:t>測定機器による限界</a:t>
            </a:r>
            <a:endParaRPr sz="3600" b="0" i="0" u="none" strike="noStrike" cap="none">
              <a:solidFill>
                <a:schemeClr val="dk1"/>
              </a:solidFill>
              <a:latin typeface="Cambria"/>
              <a:ea typeface="Cambria"/>
              <a:cs typeface="Cambria"/>
              <a:sym typeface="Cambria"/>
            </a:endParaRPr>
          </a:p>
        </p:txBody>
      </p:sp>
      <p:sp>
        <p:nvSpPr>
          <p:cNvPr id="568" name="Google Shape;568;p46"/>
          <p:cNvSpPr txBox="1">
            <a:spLocks noGrp="1"/>
          </p:cNvSpPr>
          <p:nvPr>
            <p:ph type="title"/>
          </p:nvPr>
        </p:nvSpPr>
        <p:spPr>
          <a:xfrm>
            <a:off x="611560" y="77377"/>
            <a:ext cx="78867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wRGCの問題点</a:t>
            </a:r>
            <a:endParaRPr sz="4400" b="0" i="0" u="none" strike="noStrike" cap="none">
              <a:solidFill>
                <a:schemeClr val="dk1"/>
              </a:solidFill>
              <a:latin typeface="Calibri"/>
              <a:ea typeface="Calibri"/>
              <a:cs typeface="Calibri"/>
              <a:sym typeface="Calibri"/>
            </a:endParaRPr>
          </a:p>
        </p:txBody>
      </p:sp>
      <p:pic>
        <p:nvPicPr>
          <p:cNvPr id="569" name="Google Shape;569;p46"/>
          <p:cNvPicPr preferRelativeResize="0"/>
          <p:nvPr/>
        </p:nvPicPr>
        <p:blipFill rotWithShape="1">
          <a:blip r:embed="rId3">
            <a:alphaModFix/>
          </a:blip>
          <a:srcRect l="6067" r="9717"/>
          <a:stretch/>
        </p:blipFill>
        <p:spPr>
          <a:xfrm rot="5400000">
            <a:off x="1322112" y="3272559"/>
            <a:ext cx="2288697" cy="2551090"/>
          </a:xfrm>
          <a:prstGeom prst="rect">
            <a:avLst/>
          </a:prstGeom>
          <a:noFill/>
          <a:ln>
            <a:noFill/>
          </a:ln>
        </p:spPr>
      </p:pic>
      <p:pic>
        <p:nvPicPr>
          <p:cNvPr id="570" name="Google Shape;570;p46"/>
          <p:cNvPicPr preferRelativeResize="0"/>
          <p:nvPr/>
        </p:nvPicPr>
        <p:blipFill rotWithShape="1">
          <a:blip r:embed="rId4">
            <a:alphaModFix/>
          </a:blip>
          <a:srcRect l="11304" r="17106"/>
          <a:stretch/>
        </p:blipFill>
        <p:spPr>
          <a:xfrm rot="5400000">
            <a:off x="4840013" y="3162204"/>
            <a:ext cx="2245145" cy="281535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cxnSp>
        <p:nvCxnSpPr>
          <p:cNvPr id="576" name="Google Shape;576;p47"/>
          <p:cNvCxnSpPr/>
          <p:nvPr/>
        </p:nvCxnSpPr>
        <p:spPr>
          <a:xfrm rot="10800000">
            <a:off x="2207193" y="2168776"/>
            <a:ext cx="4722747" cy="1052282"/>
          </a:xfrm>
          <a:prstGeom prst="straightConnector1">
            <a:avLst/>
          </a:prstGeom>
          <a:noFill/>
          <a:ln w="19050" cap="flat" cmpd="sng">
            <a:solidFill>
              <a:schemeClr val="dk1"/>
            </a:solidFill>
            <a:prstDash val="solid"/>
            <a:round/>
            <a:headEnd type="none" w="sm" len="sm"/>
            <a:tailEnd type="none" w="sm" len="sm"/>
          </a:ln>
        </p:spPr>
      </p:cxnSp>
      <p:sp>
        <p:nvSpPr>
          <p:cNvPr id="577" name="Google Shape;577;p47"/>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HFAの視野測定プログラム</a:t>
            </a:r>
            <a:endParaRPr sz="4400" b="0" i="0" u="none" strike="noStrike" cap="none">
              <a:solidFill>
                <a:schemeClr val="dk1"/>
              </a:solidFill>
              <a:latin typeface="Calibri"/>
              <a:ea typeface="Calibri"/>
              <a:cs typeface="Calibri"/>
              <a:sym typeface="Calibri"/>
            </a:endParaRPr>
          </a:p>
        </p:txBody>
      </p:sp>
      <p:sp>
        <p:nvSpPr>
          <p:cNvPr id="578" name="Google Shape;578;p47"/>
          <p:cNvSpPr/>
          <p:nvPr/>
        </p:nvSpPr>
        <p:spPr>
          <a:xfrm>
            <a:off x="1341575" y="6000320"/>
            <a:ext cx="205218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ja-JP" sz="1800" b="0" i="0" u="none" strike="noStrike" cap="none">
                <a:solidFill>
                  <a:schemeClr val="dk1"/>
                </a:solidFill>
                <a:latin typeface="Calibri"/>
                <a:ea typeface="Calibri"/>
                <a:cs typeface="Calibri"/>
                <a:sym typeface="Calibri"/>
              </a:rPr>
              <a:t>２度間隔</a:t>
            </a:r>
            <a:r>
              <a:rPr lang="ja-JP" sz="1400" b="0" i="0" u="none" strike="noStrike" cap="none">
                <a:solidFill>
                  <a:schemeClr val="dk1"/>
                </a:solidFill>
                <a:latin typeface="Calibri"/>
                <a:ea typeface="Calibri"/>
                <a:cs typeface="Calibri"/>
                <a:sym typeface="Calibri"/>
              </a:rPr>
              <a:t>で測定</a:t>
            </a:r>
            <a:endParaRPr sz="1400" b="0" i="0" u="none" strike="noStrike" cap="none">
              <a:solidFill>
                <a:srgbClr val="000000"/>
              </a:solidFill>
              <a:latin typeface="Arial"/>
              <a:ea typeface="Arial"/>
              <a:cs typeface="Arial"/>
              <a:sym typeface="Arial"/>
            </a:endParaRPr>
          </a:p>
        </p:txBody>
      </p:sp>
      <p:sp>
        <p:nvSpPr>
          <p:cNvPr id="579" name="Google Shape;579;p47"/>
          <p:cNvSpPr/>
          <p:nvPr/>
        </p:nvSpPr>
        <p:spPr>
          <a:xfrm>
            <a:off x="5995228" y="5996171"/>
            <a:ext cx="164660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ja-JP" sz="1800" b="0" i="0" u="none" strike="noStrike" cap="none">
                <a:solidFill>
                  <a:schemeClr val="dk1"/>
                </a:solidFill>
                <a:latin typeface="Calibri"/>
                <a:ea typeface="Calibri"/>
                <a:cs typeface="Calibri"/>
                <a:sym typeface="Calibri"/>
              </a:rPr>
              <a:t>６度間隔</a:t>
            </a:r>
            <a:r>
              <a:rPr lang="ja-JP" sz="1400" b="0" i="0" u="none" strike="noStrike" cap="none">
                <a:solidFill>
                  <a:schemeClr val="dk1"/>
                </a:solidFill>
                <a:latin typeface="Calibri"/>
                <a:ea typeface="Calibri"/>
                <a:cs typeface="Calibri"/>
                <a:sym typeface="Calibri"/>
              </a:rPr>
              <a:t>で測定</a:t>
            </a:r>
            <a:endParaRPr sz="1400" b="0" i="0" u="none" strike="noStrike" cap="none">
              <a:solidFill>
                <a:srgbClr val="000000"/>
              </a:solidFill>
              <a:latin typeface="Arial"/>
              <a:ea typeface="Arial"/>
              <a:cs typeface="Arial"/>
              <a:sym typeface="Arial"/>
            </a:endParaRPr>
          </a:p>
        </p:txBody>
      </p:sp>
      <p:cxnSp>
        <p:nvCxnSpPr>
          <p:cNvPr id="580" name="Google Shape;580;p47"/>
          <p:cNvCxnSpPr/>
          <p:nvPr/>
        </p:nvCxnSpPr>
        <p:spPr>
          <a:xfrm>
            <a:off x="2217788" y="2154891"/>
            <a:ext cx="15758" cy="3240069"/>
          </a:xfrm>
          <a:prstGeom prst="straightConnector1">
            <a:avLst/>
          </a:prstGeom>
          <a:noFill/>
          <a:ln w="28575" cap="flat" cmpd="sng">
            <a:solidFill>
              <a:schemeClr val="dk1"/>
            </a:solidFill>
            <a:prstDash val="solid"/>
            <a:round/>
            <a:headEnd type="none" w="sm" len="sm"/>
            <a:tailEnd type="none" w="sm" len="sm"/>
          </a:ln>
        </p:spPr>
      </p:cxnSp>
      <p:cxnSp>
        <p:nvCxnSpPr>
          <p:cNvPr id="581" name="Google Shape;581;p47"/>
          <p:cNvCxnSpPr/>
          <p:nvPr/>
        </p:nvCxnSpPr>
        <p:spPr>
          <a:xfrm rot="-10740000" flipH="1">
            <a:off x="493494" y="3715194"/>
            <a:ext cx="3458011" cy="56706"/>
          </a:xfrm>
          <a:prstGeom prst="straightConnector1">
            <a:avLst/>
          </a:prstGeom>
          <a:noFill/>
          <a:ln w="28575" cap="flat" cmpd="sng">
            <a:solidFill>
              <a:schemeClr val="dk1"/>
            </a:solidFill>
            <a:prstDash val="solid"/>
            <a:round/>
            <a:headEnd type="none" w="sm" len="sm"/>
            <a:tailEnd type="none" w="sm" len="sm"/>
          </a:ln>
        </p:spPr>
      </p:cxnSp>
      <p:sp>
        <p:nvSpPr>
          <p:cNvPr id="582" name="Google Shape;582;p47"/>
          <p:cNvSpPr/>
          <p:nvPr/>
        </p:nvSpPr>
        <p:spPr>
          <a:xfrm>
            <a:off x="1937826" y="380207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3" name="Google Shape;583;p47"/>
          <p:cNvSpPr/>
          <p:nvPr/>
        </p:nvSpPr>
        <p:spPr>
          <a:xfrm>
            <a:off x="1552465" y="380206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4" name="Google Shape;584;p47"/>
          <p:cNvSpPr/>
          <p:nvPr/>
        </p:nvSpPr>
        <p:spPr>
          <a:xfrm>
            <a:off x="1221100" y="379108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5" name="Google Shape;585;p47"/>
          <p:cNvSpPr/>
          <p:nvPr/>
        </p:nvSpPr>
        <p:spPr>
          <a:xfrm>
            <a:off x="902703" y="380172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6" name="Google Shape;586;p47"/>
          <p:cNvSpPr/>
          <p:nvPr/>
        </p:nvSpPr>
        <p:spPr>
          <a:xfrm>
            <a:off x="571034" y="380206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7" name="Google Shape;587;p47"/>
          <p:cNvSpPr/>
          <p:nvPr/>
        </p:nvSpPr>
        <p:spPr>
          <a:xfrm>
            <a:off x="1937825" y="412392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8" name="Google Shape;588;p47"/>
          <p:cNvSpPr/>
          <p:nvPr/>
        </p:nvSpPr>
        <p:spPr>
          <a:xfrm>
            <a:off x="1553253" y="412290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9" name="Google Shape;589;p47"/>
          <p:cNvSpPr/>
          <p:nvPr/>
        </p:nvSpPr>
        <p:spPr>
          <a:xfrm>
            <a:off x="1221100" y="412165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0" name="Google Shape;590;p47"/>
          <p:cNvSpPr/>
          <p:nvPr/>
        </p:nvSpPr>
        <p:spPr>
          <a:xfrm>
            <a:off x="898980" y="411735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p47"/>
          <p:cNvSpPr/>
          <p:nvPr/>
        </p:nvSpPr>
        <p:spPr>
          <a:xfrm>
            <a:off x="1937825" y="446607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2" name="Google Shape;592;p47"/>
          <p:cNvSpPr/>
          <p:nvPr/>
        </p:nvSpPr>
        <p:spPr>
          <a:xfrm>
            <a:off x="1553339" y="444150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3" name="Google Shape;593;p47"/>
          <p:cNvSpPr/>
          <p:nvPr/>
        </p:nvSpPr>
        <p:spPr>
          <a:xfrm>
            <a:off x="1213896" y="443878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4" name="Google Shape;594;p47"/>
          <p:cNvSpPr/>
          <p:nvPr/>
        </p:nvSpPr>
        <p:spPr>
          <a:xfrm>
            <a:off x="905768" y="439863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47"/>
          <p:cNvSpPr/>
          <p:nvPr/>
        </p:nvSpPr>
        <p:spPr>
          <a:xfrm>
            <a:off x="1904556" y="478278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6" name="Google Shape;596;p47"/>
          <p:cNvSpPr/>
          <p:nvPr/>
        </p:nvSpPr>
        <p:spPr>
          <a:xfrm>
            <a:off x="1915551" y="506931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 name="Google Shape;597;p47"/>
          <p:cNvSpPr/>
          <p:nvPr/>
        </p:nvSpPr>
        <p:spPr>
          <a:xfrm>
            <a:off x="1552465" y="477637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 name="Google Shape;598;p47"/>
          <p:cNvSpPr/>
          <p:nvPr/>
        </p:nvSpPr>
        <p:spPr>
          <a:xfrm>
            <a:off x="1233499" y="478278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9" name="Google Shape;599;p47"/>
          <p:cNvSpPr/>
          <p:nvPr/>
        </p:nvSpPr>
        <p:spPr>
          <a:xfrm rot="-5400000">
            <a:off x="2310428" y="381065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0" name="Google Shape;600;p47"/>
          <p:cNvSpPr/>
          <p:nvPr/>
        </p:nvSpPr>
        <p:spPr>
          <a:xfrm rot="-5400000">
            <a:off x="2310070" y="412304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1" name="Google Shape;601;p47"/>
          <p:cNvSpPr/>
          <p:nvPr/>
        </p:nvSpPr>
        <p:spPr>
          <a:xfrm rot="-5400000">
            <a:off x="2310069" y="443544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2" name="Google Shape;602;p47"/>
          <p:cNvSpPr/>
          <p:nvPr/>
        </p:nvSpPr>
        <p:spPr>
          <a:xfrm rot="-5400000">
            <a:off x="2308235" y="476944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3" name="Google Shape;603;p47"/>
          <p:cNvSpPr/>
          <p:nvPr/>
        </p:nvSpPr>
        <p:spPr>
          <a:xfrm rot="-5400000">
            <a:off x="2313927" y="507531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4" name="Google Shape;604;p47"/>
          <p:cNvSpPr/>
          <p:nvPr/>
        </p:nvSpPr>
        <p:spPr>
          <a:xfrm rot="-5400000">
            <a:off x="2683779" y="384201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5" name="Google Shape;605;p47"/>
          <p:cNvSpPr/>
          <p:nvPr/>
        </p:nvSpPr>
        <p:spPr>
          <a:xfrm rot="-5400000">
            <a:off x="2682707" y="412165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6" name="Google Shape;606;p47"/>
          <p:cNvSpPr/>
          <p:nvPr/>
        </p:nvSpPr>
        <p:spPr>
          <a:xfrm rot="-5400000">
            <a:off x="2682707" y="440874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7" name="Google Shape;607;p47"/>
          <p:cNvSpPr/>
          <p:nvPr/>
        </p:nvSpPr>
        <p:spPr>
          <a:xfrm rot="-5400000">
            <a:off x="2682707" y="478522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8" name="Google Shape;608;p47"/>
          <p:cNvSpPr/>
          <p:nvPr/>
        </p:nvSpPr>
        <p:spPr>
          <a:xfrm rot="-5400000">
            <a:off x="2994492" y="381382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9" name="Google Shape;609;p47"/>
          <p:cNvSpPr/>
          <p:nvPr/>
        </p:nvSpPr>
        <p:spPr>
          <a:xfrm rot="-5400000">
            <a:off x="2990963" y="411735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0" name="Google Shape;610;p47"/>
          <p:cNvSpPr/>
          <p:nvPr/>
        </p:nvSpPr>
        <p:spPr>
          <a:xfrm rot="-5400000">
            <a:off x="2969807" y="444281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1" name="Google Shape;611;p47"/>
          <p:cNvSpPr/>
          <p:nvPr/>
        </p:nvSpPr>
        <p:spPr>
          <a:xfrm rot="-5400000">
            <a:off x="2960947" y="478278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2" name="Google Shape;612;p47"/>
          <p:cNvSpPr/>
          <p:nvPr/>
        </p:nvSpPr>
        <p:spPr>
          <a:xfrm rot="-5400000">
            <a:off x="3344523" y="381065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3" name="Google Shape;613;p47"/>
          <p:cNvSpPr/>
          <p:nvPr/>
        </p:nvSpPr>
        <p:spPr>
          <a:xfrm rot="-5400000">
            <a:off x="3664528" y="379670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4" name="Google Shape;614;p47"/>
          <p:cNvSpPr/>
          <p:nvPr/>
        </p:nvSpPr>
        <p:spPr>
          <a:xfrm rot="-5400000">
            <a:off x="3345294" y="408972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p47"/>
          <p:cNvSpPr/>
          <p:nvPr/>
        </p:nvSpPr>
        <p:spPr>
          <a:xfrm rot="-5400000">
            <a:off x="3325515" y="444905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6" name="Google Shape;616;p47"/>
          <p:cNvSpPr/>
          <p:nvPr/>
        </p:nvSpPr>
        <p:spPr>
          <a:xfrm rot="10800000">
            <a:off x="2298221" y="350051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7" name="Google Shape;617;p47"/>
          <p:cNvSpPr/>
          <p:nvPr/>
        </p:nvSpPr>
        <p:spPr>
          <a:xfrm rot="10800000">
            <a:off x="2683582" y="350052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8" name="Google Shape;618;p47"/>
          <p:cNvSpPr/>
          <p:nvPr/>
        </p:nvSpPr>
        <p:spPr>
          <a:xfrm rot="10800000">
            <a:off x="2984845" y="348725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9" name="Google Shape;619;p47"/>
          <p:cNvSpPr/>
          <p:nvPr/>
        </p:nvSpPr>
        <p:spPr>
          <a:xfrm rot="10800000">
            <a:off x="3344524" y="348725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0" name="Google Shape;620;p47"/>
          <p:cNvSpPr/>
          <p:nvPr/>
        </p:nvSpPr>
        <p:spPr>
          <a:xfrm rot="10800000">
            <a:off x="3664529" y="353243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1" name="Google Shape;621;p47"/>
          <p:cNvSpPr/>
          <p:nvPr/>
        </p:nvSpPr>
        <p:spPr>
          <a:xfrm rot="10800000">
            <a:off x="2298222" y="317866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2" name="Google Shape;622;p47"/>
          <p:cNvSpPr/>
          <p:nvPr/>
        </p:nvSpPr>
        <p:spPr>
          <a:xfrm rot="10800000">
            <a:off x="2682794" y="317968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3" name="Google Shape;623;p47"/>
          <p:cNvSpPr/>
          <p:nvPr/>
        </p:nvSpPr>
        <p:spPr>
          <a:xfrm rot="10800000">
            <a:off x="2995058" y="318276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4" name="Google Shape;624;p47"/>
          <p:cNvSpPr/>
          <p:nvPr/>
        </p:nvSpPr>
        <p:spPr>
          <a:xfrm rot="10800000">
            <a:off x="3325073" y="318081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5" name="Google Shape;625;p47"/>
          <p:cNvSpPr/>
          <p:nvPr/>
        </p:nvSpPr>
        <p:spPr>
          <a:xfrm rot="10800000">
            <a:off x="2298222" y="283651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6" name="Google Shape;626;p47"/>
          <p:cNvSpPr/>
          <p:nvPr/>
        </p:nvSpPr>
        <p:spPr>
          <a:xfrm rot="10800000">
            <a:off x="2682708" y="286108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p47"/>
          <p:cNvSpPr/>
          <p:nvPr/>
        </p:nvSpPr>
        <p:spPr>
          <a:xfrm rot="10800000">
            <a:off x="3035900" y="285063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p47"/>
          <p:cNvSpPr/>
          <p:nvPr/>
        </p:nvSpPr>
        <p:spPr>
          <a:xfrm rot="10800000">
            <a:off x="3348084" y="2865586"/>
            <a:ext cx="120539" cy="145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9" name="Google Shape;629;p47"/>
          <p:cNvSpPr/>
          <p:nvPr/>
        </p:nvSpPr>
        <p:spPr>
          <a:xfrm rot="10800000">
            <a:off x="2331491" y="251980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0" name="Google Shape;630;p47"/>
          <p:cNvSpPr/>
          <p:nvPr/>
        </p:nvSpPr>
        <p:spPr>
          <a:xfrm rot="10800000">
            <a:off x="2320496" y="2233276"/>
            <a:ext cx="144000" cy="144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1" name="Google Shape;631;p47"/>
          <p:cNvSpPr/>
          <p:nvPr/>
        </p:nvSpPr>
        <p:spPr>
          <a:xfrm rot="10800000">
            <a:off x="2683582" y="252621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2" name="Google Shape;632;p47"/>
          <p:cNvSpPr/>
          <p:nvPr/>
        </p:nvSpPr>
        <p:spPr>
          <a:xfrm rot="10800000">
            <a:off x="3016743" y="253303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3" name="Google Shape;633;p47"/>
          <p:cNvSpPr/>
          <p:nvPr/>
        </p:nvSpPr>
        <p:spPr>
          <a:xfrm rot="5400000">
            <a:off x="1925619" y="349193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4" name="Google Shape;634;p47"/>
          <p:cNvSpPr/>
          <p:nvPr/>
        </p:nvSpPr>
        <p:spPr>
          <a:xfrm rot="5400000">
            <a:off x="1925977" y="317954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5" name="Google Shape;635;p47"/>
          <p:cNvSpPr/>
          <p:nvPr/>
        </p:nvSpPr>
        <p:spPr>
          <a:xfrm rot="5400000">
            <a:off x="1925978" y="286714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6" name="Google Shape;636;p47"/>
          <p:cNvSpPr/>
          <p:nvPr/>
        </p:nvSpPr>
        <p:spPr>
          <a:xfrm rot="5400000">
            <a:off x="1927812" y="253314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7" name="Google Shape;637;p47"/>
          <p:cNvSpPr/>
          <p:nvPr/>
        </p:nvSpPr>
        <p:spPr>
          <a:xfrm rot="5400000">
            <a:off x="1935183" y="222727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8" name="Google Shape;638;p47"/>
          <p:cNvSpPr/>
          <p:nvPr/>
        </p:nvSpPr>
        <p:spPr>
          <a:xfrm rot="5400000">
            <a:off x="1578443" y="350052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9" name="Google Shape;639;p47"/>
          <p:cNvSpPr/>
          <p:nvPr/>
        </p:nvSpPr>
        <p:spPr>
          <a:xfrm rot="5400000">
            <a:off x="1577614" y="318081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p47"/>
          <p:cNvSpPr/>
          <p:nvPr/>
        </p:nvSpPr>
        <p:spPr>
          <a:xfrm rot="5400000">
            <a:off x="1579639" y="285353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1" name="Google Shape;641;p47"/>
          <p:cNvSpPr/>
          <p:nvPr/>
        </p:nvSpPr>
        <p:spPr>
          <a:xfrm rot="5400000">
            <a:off x="1603740" y="252621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47"/>
          <p:cNvSpPr/>
          <p:nvPr/>
        </p:nvSpPr>
        <p:spPr>
          <a:xfrm rot="5400000">
            <a:off x="1249606" y="350051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3" name="Google Shape;643;p47"/>
          <p:cNvSpPr/>
          <p:nvPr/>
        </p:nvSpPr>
        <p:spPr>
          <a:xfrm rot="5400000">
            <a:off x="1270512" y="318136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4" name="Google Shape;644;p47"/>
          <p:cNvSpPr/>
          <p:nvPr/>
        </p:nvSpPr>
        <p:spPr>
          <a:xfrm rot="5400000">
            <a:off x="1280178" y="285997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5" name="Google Shape;645;p47"/>
          <p:cNvSpPr/>
          <p:nvPr/>
        </p:nvSpPr>
        <p:spPr>
          <a:xfrm rot="5400000">
            <a:off x="1288942" y="251980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p47"/>
          <p:cNvSpPr/>
          <p:nvPr/>
        </p:nvSpPr>
        <p:spPr>
          <a:xfrm rot="5400000">
            <a:off x="913953" y="348267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7" name="Google Shape;647;p47"/>
          <p:cNvSpPr/>
          <p:nvPr/>
        </p:nvSpPr>
        <p:spPr>
          <a:xfrm rot="5400000">
            <a:off x="571034" y="349193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47"/>
          <p:cNvSpPr/>
          <p:nvPr/>
        </p:nvSpPr>
        <p:spPr>
          <a:xfrm rot="5400000">
            <a:off x="901203" y="319380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9" name="Google Shape;649;p47"/>
          <p:cNvSpPr/>
          <p:nvPr/>
        </p:nvSpPr>
        <p:spPr>
          <a:xfrm rot="5400000">
            <a:off x="911711" y="287701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50" name="Google Shape;650;p47"/>
          <p:cNvCxnSpPr/>
          <p:nvPr/>
        </p:nvCxnSpPr>
        <p:spPr>
          <a:xfrm>
            <a:off x="6829342" y="2078988"/>
            <a:ext cx="1391" cy="3290288"/>
          </a:xfrm>
          <a:prstGeom prst="straightConnector1">
            <a:avLst/>
          </a:prstGeom>
          <a:noFill/>
          <a:ln w="28575" cap="flat" cmpd="sng">
            <a:solidFill>
              <a:schemeClr val="dk1"/>
            </a:solidFill>
            <a:prstDash val="solid"/>
            <a:round/>
            <a:headEnd type="none" w="sm" len="sm"/>
            <a:tailEnd type="none" w="sm" len="sm"/>
          </a:ln>
        </p:spPr>
      </p:cxnSp>
      <p:cxnSp>
        <p:nvCxnSpPr>
          <p:cNvPr id="651" name="Google Shape;651;p47"/>
          <p:cNvCxnSpPr/>
          <p:nvPr/>
        </p:nvCxnSpPr>
        <p:spPr>
          <a:xfrm rot="-10740000" flipH="1">
            <a:off x="5174276" y="3684857"/>
            <a:ext cx="3458011" cy="56706"/>
          </a:xfrm>
          <a:prstGeom prst="straightConnector1">
            <a:avLst/>
          </a:prstGeom>
          <a:noFill/>
          <a:ln w="28575" cap="flat" cmpd="sng">
            <a:solidFill>
              <a:schemeClr val="dk1"/>
            </a:solidFill>
            <a:prstDash val="solid"/>
            <a:round/>
            <a:headEnd type="none" w="sm" len="sm"/>
            <a:tailEnd type="none" w="sm" len="sm"/>
          </a:ln>
        </p:spPr>
      </p:cxnSp>
      <p:sp>
        <p:nvSpPr>
          <p:cNvPr id="652" name="Google Shape;652;p47"/>
          <p:cNvSpPr/>
          <p:nvPr/>
        </p:nvSpPr>
        <p:spPr>
          <a:xfrm>
            <a:off x="6544668" y="377158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3" name="Google Shape;653;p47"/>
          <p:cNvSpPr/>
          <p:nvPr/>
        </p:nvSpPr>
        <p:spPr>
          <a:xfrm>
            <a:off x="6210582" y="377246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4" name="Google Shape;654;p47"/>
          <p:cNvSpPr/>
          <p:nvPr/>
        </p:nvSpPr>
        <p:spPr>
          <a:xfrm>
            <a:off x="5855276" y="377253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5" name="Google Shape;655;p47"/>
          <p:cNvSpPr/>
          <p:nvPr/>
        </p:nvSpPr>
        <p:spPr>
          <a:xfrm>
            <a:off x="5509545" y="377124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6" name="Google Shape;656;p47"/>
          <p:cNvSpPr/>
          <p:nvPr/>
        </p:nvSpPr>
        <p:spPr>
          <a:xfrm>
            <a:off x="5177876" y="377158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7" name="Google Shape;657;p47"/>
          <p:cNvSpPr/>
          <p:nvPr/>
        </p:nvSpPr>
        <p:spPr>
          <a:xfrm>
            <a:off x="6544667" y="410634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8" name="Google Shape;658;p47"/>
          <p:cNvSpPr/>
          <p:nvPr/>
        </p:nvSpPr>
        <p:spPr>
          <a:xfrm>
            <a:off x="6212434" y="410634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9" name="Google Shape;659;p47"/>
          <p:cNvSpPr/>
          <p:nvPr/>
        </p:nvSpPr>
        <p:spPr>
          <a:xfrm>
            <a:off x="5854170" y="409256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0" name="Google Shape;660;p47"/>
          <p:cNvSpPr/>
          <p:nvPr/>
        </p:nvSpPr>
        <p:spPr>
          <a:xfrm>
            <a:off x="5505822" y="408687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47"/>
          <p:cNvSpPr/>
          <p:nvPr/>
        </p:nvSpPr>
        <p:spPr>
          <a:xfrm>
            <a:off x="6544667" y="443559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2" name="Google Shape;662;p47"/>
          <p:cNvSpPr/>
          <p:nvPr/>
        </p:nvSpPr>
        <p:spPr>
          <a:xfrm>
            <a:off x="6197871" y="441102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p47"/>
          <p:cNvSpPr/>
          <p:nvPr/>
        </p:nvSpPr>
        <p:spPr>
          <a:xfrm>
            <a:off x="5858819" y="442105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4" name="Google Shape;664;p47"/>
          <p:cNvSpPr/>
          <p:nvPr/>
        </p:nvSpPr>
        <p:spPr>
          <a:xfrm>
            <a:off x="5512610" y="436815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47"/>
          <p:cNvSpPr/>
          <p:nvPr/>
        </p:nvSpPr>
        <p:spPr>
          <a:xfrm>
            <a:off x="6511398" y="475230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6" name="Google Shape;666;p47"/>
          <p:cNvSpPr/>
          <p:nvPr/>
        </p:nvSpPr>
        <p:spPr>
          <a:xfrm>
            <a:off x="6522393" y="503883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7" name="Google Shape;667;p47"/>
          <p:cNvSpPr/>
          <p:nvPr/>
        </p:nvSpPr>
        <p:spPr>
          <a:xfrm>
            <a:off x="6197871" y="473361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47"/>
          <p:cNvSpPr/>
          <p:nvPr/>
        </p:nvSpPr>
        <p:spPr>
          <a:xfrm>
            <a:off x="5853259" y="474019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p47"/>
          <p:cNvSpPr/>
          <p:nvPr/>
        </p:nvSpPr>
        <p:spPr>
          <a:xfrm rot="-5400000">
            <a:off x="6917270" y="378017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47"/>
          <p:cNvSpPr/>
          <p:nvPr/>
        </p:nvSpPr>
        <p:spPr>
          <a:xfrm rot="-5400000">
            <a:off x="6930405" y="410634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1" name="Google Shape;671;p47"/>
          <p:cNvSpPr/>
          <p:nvPr/>
        </p:nvSpPr>
        <p:spPr>
          <a:xfrm rot="-5400000">
            <a:off x="6916911" y="440496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2" name="Google Shape;672;p47"/>
          <p:cNvSpPr/>
          <p:nvPr/>
        </p:nvSpPr>
        <p:spPr>
          <a:xfrm rot="-5400000">
            <a:off x="6915077" y="473896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47"/>
          <p:cNvSpPr/>
          <p:nvPr/>
        </p:nvSpPr>
        <p:spPr>
          <a:xfrm rot="-5400000">
            <a:off x="6920769" y="504482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4" name="Google Shape;674;p47"/>
          <p:cNvSpPr/>
          <p:nvPr/>
        </p:nvSpPr>
        <p:spPr>
          <a:xfrm rot="-5400000">
            <a:off x="7302588" y="378530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p47"/>
          <p:cNvSpPr/>
          <p:nvPr/>
        </p:nvSpPr>
        <p:spPr>
          <a:xfrm rot="-5400000">
            <a:off x="7304920" y="410565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6" name="Google Shape;676;p47"/>
          <p:cNvSpPr/>
          <p:nvPr/>
        </p:nvSpPr>
        <p:spPr>
          <a:xfrm rot="-5400000">
            <a:off x="7303636" y="440409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47"/>
          <p:cNvSpPr/>
          <p:nvPr/>
        </p:nvSpPr>
        <p:spPr>
          <a:xfrm rot="-5400000">
            <a:off x="7295342" y="475369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8" name="Google Shape;678;p47"/>
          <p:cNvSpPr/>
          <p:nvPr/>
        </p:nvSpPr>
        <p:spPr>
          <a:xfrm rot="-5400000">
            <a:off x="8270801" y="407073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47"/>
          <p:cNvSpPr/>
          <p:nvPr/>
        </p:nvSpPr>
        <p:spPr>
          <a:xfrm rot="-5400000">
            <a:off x="7623585" y="408687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47"/>
          <p:cNvSpPr/>
          <p:nvPr/>
        </p:nvSpPr>
        <p:spPr>
          <a:xfrm rot="-5400000">
            <a:off x="7618361" y="441102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47"/>
          <p:cNvSpPr/>
          <p:nvPr/>
        </p:nvSpPr>
        <p:spPr>
          <a:xfrm rot="-5400000">
            <a:off x="7621345" y="475230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47"/>
          <p:cNvSpPr/>
          <p:nvPr/>
        </p:nvSpPr>
        <p:spPr>
          <a:xfrm rot="-5400000">
            <a:off x="7951365" y="378017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47"/>
          <p:cNvSpPr/>
          <p:nvPr/>
        </p:nvSpPr>
        <p:spPr>
          <a:xfrm rot="-5400000">
            <a:off x="8271370" y="376622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4" name="Google Shape;684;p47"/>
          <p:cNvSpPr/>
          <p:nvPr/>
        </p:nvSpPr>
        <p:spPr>
          <a:xfrm rot="-5400000">
            <a:off x="7952136" y="405924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5" name="Google Shape;685;p47"/>
          <p:cNvSpPr/>
          <p:nvPr/>
        </p:nvSpPr>
        <p:spPr>
          <a:xfrm rot="-5400000">
            <a:off x="7956030" y="439340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6" name="Google Shape;686;p47"/>
          <p:cNvSpPr/>
          <p:nvPr/>
        </p:nvSpPr>
        <p:spPr>
          <a:xfrm rot="10800000">
            <a:off x="6929582" y="346925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p47"/>
          <p:cNvSpPr/>
          <p:nvPr/>
        </p:nvSpPr>
        <p:spPr>
          <a:xfrm rot="10800000">
            <a:off x="7298626" y="346923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8" name="Google Shape;688;p47"/>
          <p:cNvSpPr/>
          <p:nvPr/>
        </p:nvSpPr>
        <p:spPr>
          <a:xfrm rot="10800000">
            <a:off x="8262691" y="316332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9" name="Google Shape;689;p47"/>
          <p:cNvSpPr/>
          <p:nvPr/>
        </p:nvSpPr>
        <p:spPr>
          <a:xfrm rot="10800000">
            <a:off x="7951366" y="345677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0" name="Google Shape;690;p47"/>
          <p:cNvSpPr/>
          <p:nvPr/>
        </p:nvSpPr>
        <p:spPr>
          <a:xfrm rot="10800000">
            <a:off x="8258671" y="346361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1" name="Google Shape;691;p47"/>
          <p:cNvSpPr/>
          <p:nvPr/>
        </p:nvSpPr>
        <p:spPr>
          <a:xfrm rot="10800000">
            <a:off x="6929940" y="314905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47"/>
          <p:cNvSpPr/>
          <p:nvPr/>
        </p:nvSpPr>
        <p:spPr>
          <a:xfrm rot="10800000">
            <a:off x="7302336" y="314920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3" name="Google Shape;693;p47"/>
          <p:cNvSpPr/>
          <p:nvPr/>
        </p:nvSpPr>
        <p:spPr>
          <a:xfrm rot="10800000">
            <a:off x="7625416" y="313851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4" name="Google Shape;694;p47"/>
          <p:cNvSpPr/>
          <p:nvPr/>
        </p:nvSpPr>
        <p:spPr>
          <a:xfrm rot="10800000">
            <a:off x="7931915" y="315032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47"/>
          <p:cNvSpPr/>
          <p:nvPr/>
        </p:nvSpPr>
        <p:spPr>
          <a:xfrm rot="10800000">
            <a:off x="6905064" y="280603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6" name="Google Shape;696;p47"/>
          <p:cNvSpPr/>
          <p:nvPr/>
        </p:nvSpPr>
        <p:spPr>
          <a:xfrm rot="10800000">
            <a:off x="7289550" y="283059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7" name="Google Shape;697;p47"/>
          <p:cNvSpPr/>
          <p:nvPr/>
        </p:nvSpPr>
        <p:spPr>
          <a:xfrm rot="10800000">
            <a:off x="7616994" y="282090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47"/>
          <p:cNvSpPr/>
          <p:nvPr/>
        </p:nvSpPr>
        <p:spPr>
          <a:xfrm rot="10800000">
            <a:off x="7952143" y="283482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Google Shape;699;p47"/>
          <p:cNvSpPr/>
          <p:nvPr/>
        </p:nvSpPr>
        <p:spPr>
          <a:xfrm rot="10800000">
            <a:off x="6938333" y="248932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0" name="Google Shape;700;p47"/>
          <p:cNvSpPr/>
          <p:nvPr/>
        </p:nvSpPr>
        <p:spPr>
          <a:xfrm rot="10800000">
            <a:off x="6927338" y="220279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47"/>
          <p:cNvSpPr/>
          <p:nvPr/>
        </p:nvSpPr>
        <p:spPr>
          <a:xfrm rot="10800000">
            <a:off x="7290424" y="249573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2" name="Google Shape;702;p47"/>
          <p:cNvSpPr/>
          <p:nvPr/>
        </p:nvSpPr>
        <p:spPr>
          <a:xfrm rot="10800000">
            <a:off x="7597556" y="250238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3" name="Google Shape;703;p47"/>
          <p:cNvSpPr/>
          <p:nvPr/>
        </p:nvSpPr>
        <p:spPr>
          <a:xfrm rot="5400000">
            <a:off x="6532461" y="346145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4" name="Google Shape;704;p47"/>
          <p:cNvSpPr/>
          <p:nvPr/>
        </p:nvSpPr>
        <p:spPr>
          <a:xfrm rot="5400000">
            <a:off x="6532819" y="3149058"/>
            <a:ext cx="144000" cy="144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5" name="Google Shape;705;p47"/>
          <p:cNvSpPr/>
          <p:nvPr/>
        </p:nvSpPr>
        <p:spPr>
          <a:xfrm rot="5400000">
            <a:off x="6532820" y="283666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6" name="Google Shape;706;p47"/>
          <p:cNvSpPr/>
          <p:nvPr/>
        </p:nvSpPr>
        <p:spPr>
          <a:xfrm rot="5400000">
            <a:off x="6534654" y="2502664"/>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7" name="Google Shape;707;p47"/>
          <p:cNvSpPr/>
          <p:nvPr/>
        </p:nvSpPr>
        <p:spPr>
          <a:xfrm rot="5400000">
            <a:off x="6528962" y="219679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8" name="Google Shape;708;p47"/>
          <p:cNvSpPr/>
          <p:nvPr/>
        </p:nvSpPr>
        <p:spPr>
          <a:xfrm rot="5400000">
            <a:off x="6211242" y="3469239"/>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47"/>
          <p:cNvSpPr/>
          <p:nvPr/>
        </p:nvSpPr>
        <p:spPr>
          <a:xfrm rot="5400000">
            <a:off x="6210582" y="3150328"/>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47"/>
          <p:cNvSpPr/>
          <p:nvPr/>
        </p:nvSpPr>
        <p:spPr>
          <a:xfrm rot="5400000">
            <a:off x="6186481" y="282305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1" name="Google Shape;711;p47"/>
          <p:cNvSpPr/>
          <p:nvPr/>
        </p:nvSpPr>
        <p:spPr>
          <a:xfrm rot="5400000">
            <a:off x="6210582" y="249573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47"/>
          <p:cNvSpPr/>
          <p:nvPr/>
        </p:nvSpPr>
        <p:spPr>
          <a:xfrm rot="5400000">
            <a:off x="5856448" y="347003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3" name="Google Shape;713;p47"/>
          <p:cNvSpPr/>
          <p:nvPr/>
        </p:nvSpPr>
        <p:spPr>
          <a:xfrm rot="5400000">
            <a:off x="5851228" y="3150886"/>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4" name="Google Shape;714;p47"/>
          <p:cNvSpPr/>
          <p:nvPr/>
        </p:nvSpPr>
        <p:spPr>
          <a:xfrm rot="5400000">
            <a:off x="5860894" y="282949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5" name="Google Shape;715;p47"/>
          <p:cNvSpPr/>
          <p:nvPr/>
        </p:nvSpPr>
        <p:spPr>
          <a:xfrm rot="5400000">
            <a:off x="5869658" y="250238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6" name="Google Shape;716;p47"/>
          <p:cNvSpPr/>
          <p:nvPr/>
        </p:nvSpPr>
        <p:spPr>
          <a:xfrm rot="5400000">
            <a:off x="5520795" y="3452190"/>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7" name="Google Shape;717;p47"/>
          <p:cNvSpPr/>
          <p:nvPr/>
        </p:nvSpPr>
        <p:spPr>
          <a:xfrm rot="5400000">
            <a:off x="5177876" y="3461452"/>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8" name="Google Shape;718;p47"/>
          <p:cNvSpPr/>
          <p:nvPr/>
        </p:nvSpPr>
        <p:spPr>
          <a:xfrm rot="5400000">
            <a:off x="5508045" y="316332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47"/>
          <p:cNvSpPr/>
          <p:nvPr/>
        </p:nvSpPr>
        <p:spPr>
          <a:xfrm rot="5400000">
            <a:off x="5518553" y="284653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20" name="Google Shape;720;p47"/>
          <p:cNvCxnSpPr>
            <a:stCxn id="709" idx="0"/>
            <a:endCxn id="704" idx="2"/>
          </p:cNvCxnSpPr>
          <p:nvPr/>
        </p:nvCxnSpPr>
        <p:spPr>
          <a:xfrm rot="10800000" flipH="1">
            <a:off x="6354582" y="3221128"/>
            <a:ext cx="178200" cy="1200"/>
          </a:xfrm>
          <a:prstGeom prst="straightConnector1">
            <a:avLst/>
          </a:prstGeom>
          <a:noFill/>
          <a:ln w="38100" cap="flat" cmpd="sng">
            <a:solidFill>
              <a:schemeClr val="dk1"/>
            </a:solidFill>
            <a:prstDash val="solid"/>
            <a:round/>
            <a:headEnd type="none" w="sm" len="sm"/>
            <a:tailEnd type="none" w="sm" len="sm"/>
          </a:ln>
        </p:spPr>
      </p:cxnSp>
      <p:cxnSp>
        <p:nvCxnSpPr>
          <p:cNvPr id="721" name="Google Shape;721;p47"/>
          <p:cNvCxnSpPr>
            <a:stCxn id="704" idx="0"/>
            <a:endCxn id="691" idx="3"/>
          </p:cNvCxnSpPr>
          <p:nvPr/>
        </p:nvCxnSpPr>
        <p:spPr>
          <a:xfrm>
            <a:off x="6676819" y="3221058"/>
            <a:ext cx="253200" cy="0"/>
          </a:xfrm>
          <a:prstGeom prst="straightConnector1">
            <a:avLst/>
          </a:prstGeom>
          <a:noFill/>
          <a:ln w="38100" cap="flat" cmpd="sng">
            <a:solidFill>
              <a:schemeClr val="dk1"/>
            </a:solidFill>
            <a:prstDash val="solid"/>
            <a:round/>
            <a:headEnd type="none" w="sm" len="sm"/>
            <a:tailEnd type="none" w="sm" len="sm"/>
          </a:ln>
        </p:spPr>
      </p:cxnSp>
      <p:cxnSp>
        <p:nvCxnSpPr>
          <p:cNvPr id="722" name="Google Shape;722;p47"/>
          <p:cNvCxnSpPr>
            <a:stCxn id="691" idx="1"/>
          </p:cNvCxnSpPr>
          <p:nvPr/>
        </p:nvCxnSpPr>
        <p:spPr>
          <a:xfrm>
            <a:off x="7073940" y="3221058"/>
            <a:ext cx="205500" cy="7800"/>
          </a:xfrm>
          <a:prstGeom prst="straightConnector1">
            <a:avLst/>
          </a:prstGeom>
          <a:noFill/>
          <a:ln w="38100" cap="flat" cmpd="sng">
            <a:solidFill>
              <a:schemeClr val="dk1"/>
            </a:solidFill>
            <a:prstDash val="solid"/>
            <a:round/>
            <a:headEnd type="none" w="sm" len="sm"/>
            <a:tailEnd type="none" w="sm" len="sm"/>
          </a:ln>
        </p:spPr>
      </p:cxnSp>
      <p:cxnSp>
        <p:nvCxnSpPr>
          <p:cNvPr id="723" name="Google Shape;723;p47"/>
          <p:cNvCxnSpPr>
            <a:stCxn id="709" idx="3"/>
            <a:endCxn id="708" idx="1"/>
          </p:cNvCxnSpPr>
          <p:nvPr/>
        </p:nvCxnSpPr>
        <p:spPr>
          <a:xfrm>
            <a:off x="6282582" y="3294328"/>
            <a:ext cx="600" cy="174900"/>
          </a:xfrm>
          <a:prstGeom prst="straightConnector1">
            <a:avLst/>
          </a:prstGeom>
          <a:noFill/>
          <a:ln w="38100" cap="flat" cmpd="sng">
            <a:solidFill>
              <a:schemeClr val="dk1"/>
            </a:solidFill>
            <a:prstDash val="solid"/>
            <a:round/>
            <a:headEnd type="none" w="sm" len="sm"/>
            <a:tailEnd type="none" w="sm" len="sm"/>
          </a:ln>
        </p:spPr>
      </p:cxnSp>
      <p:cxnSp>
        <p:nvCxnSpPr>
          <p:cNvPr id="724" name="Google Shape;724;p47"/>
          <p:cNvCxnSpPr>
            <a:stCxn id="708" idx="3"/>
            <a:endCxn id="653" idx="0"/>
          </p:cNvCxnSpPr>
          <p:nvPr/>
        </p:nvCxnSpPr>
        <p:spPr>
          <a:xfrm flipH="1">
            <a:off x="6282642" y="3613239"/>
            <a:ext cx="600" cy="159300"/>
          </a:xfrm>
          <a:prstGeom prst="straightConnector1">
            <a:avLst/>
          </a:prstGeom>
          <a:noFill/>
          <a:ln w="38100" cap="flat" cmpd="sng">
            <a:solidFill>
              <a:schemeClr val="dk1"/>
            </a:solidFill>
            <a:prstDash val="solid"/>
            <a:round/>
            <a:headEnd type="none" w="sm" len="sm"/>
            <a:tailEnd type="none" w="sm" len="sm"/>
          </a:ln>
        </p:spPr>
      </p:cxnSp>
      <p:cxnSp>
        <p:nvCxnSpPr>
          <p:cNvPr id="725" name="Google Shape;725;p47"/>
          <p:cNvCxnSpPr>
            <a:stCxn id="653" idx="2"/>
            <a:endCxn id="658" idx="0"/>
          </p:cNvCxnSpPr>
          <p:nvPr/>
        </p:nvCxnSpPr>
        <p:spPr>
          <a:xfrm>
            <a:off x="6282582" y="3916460"/>
            <a:ext cx="1800" cy="189900"/>
          </a:xfrm>
          <a:prstGeom prst="straightConnector1">
            <a:avLst/>
          </a:prstGeom>
          <a:noFill/>
          <a:ln w="38100" cap="flat" cmpd="sng">
            <a:solidFill>
              <a:schemeClr val="dk1"/>
            </a:solidFill>
            <a:prstDash val="solid"/>
            <a:round/>
            <a:headEnd type="none" w="sm" len="sm"/>
            <a:tailEnd type="none" w="sm" len="sm"/>
          </a:ln>
        </p:spPr>
      </p:cxnSp>
      <p:cxnSp>
        <p:nvCxnSpPr>
          <p:cNvPr id="726" name="Google Shape;726;p47"/>
          <p:cNvCxnSpPr>
            <a:stCxn id="658" idx="3"/>
            <a:endCxn id="657" idx="1"/>
          </p:cNvCxnSpPr>
          <p:nvPr/>
        </p:nvCxnSpPr>
        <p:spPr>
          <a:xfrm>
            <a:off x="6356434" y="4178345"/>
            <a:ext cx="188100" cy="0"/>
          </a:xfrm>
          <a:prstGeom prst="straightConnector1">
            <a:avLst/>
          </a:prstGeom>
          <a:noFill/>
          <a:ln w="38100" cap="flat" cmpd="sng">
            <a:solidFill>
              <a:schemeClr val="dk1"/>
            </a:solidFill>
            <a:prstDash val="solid"/>
            <a:round/>
            <a:headEnd type="none" w="sm" len="sm"/>
            <a:tailEnd type="none" w="sm" len="sm"/>
          </a:ln>
        </p:spPr>
      </p:cxnSp>
      <p:cxnSp>
        <p:nvCxnSpPr>
          <p:cNvPr id="727" name="Google Shape;727;p47"/>
          <p:cNvCxnSpPr>
            <a:stCxn id="657" idx="3"/>
            <a:endCxn id="670" idx="0"/>
          </p:cNvCxnSpPr>
          <p:nvPr/>
        </p:nvCxnSpPr>
        <p:spPr>
          <a:xfrm>
            <a:off x="6688667" y="4178345"/>
            <a:ext cx="241800" cy="0"/>
          </a:xfrm>
          <a:prstGeom prst="straightConnector1">
            <a:avLst/>
          </a:prstGeom>
          <a:noFill/>
          <a:ln w="38100" cap="flat" cmpd="sng">
            <a:solidFill>
              <a:schemeClr val="dk1"/>
            </a:solidFill>
            <a:prstDash val="solid"/>
            <a:round/>
            <a:headEnd type="none" w="sm" len="sm"/>
            <a:tailEnd type="none" w="sm" len="sm"/>
          </a:ln>
        </p:spPr>
      </p:cxnSp>
      <p:cxnSp>
        <p:nvCxnSpPr>
          <p:cNvPr id="728" name="Google Shape;728;p47"/>
          <p:cNvCxnSpPr>
            <a:stCxn id="670" idx="2"/>
            <a:endCxn id="675" idx="0"/>
          </p:cNvCxnSpPr>
          <p:nvPr/>
        </p:nvCxnSpPr>
        <p:spPr>
          <a:xfrm rot="10800000" flipH="1">
            <a:off x="7074405" y="4177745"/>
            <a:ext cx="230400" cy="600"/>
          </a:xfrm>
          <a:prstGeom prst="straightConnector1">
            <a:avLst/>
          </a:prstGeom>
          <a:noFill/>
          <a:ln w="38100" cap="flat" cmpd="sng">
            <a:solidFill>
              <a:schemeClr val="dk1"/>
            </a:solidFill>
            <a:prstDash val="solid"/>
            <a:round/>
            <a:headEnd type="none" w="sm" len="sm"/>
            <a:tailEnd type="none" w="sm" len="sm"/>
          </a:ln>
        </p:spPr>
      </p:cxnSp>
      <p:cxnSp>
        <p:nvCxnSpPr>
          <p:cNvPr id="729" name="Google Shape;729;p47"/>
          <p:cNvCxnSpPr>
            <a:stCxn id="674" idx="1"/>
            <a:endCxn id="675" idx="3"/>
          </p:cNvCxnSpPr>
          <p:nvPr/>
        </p:nvCxnSpPr>
        <p:spPr>
          <a:xfrm>
            <a:off x="7374588" y="3929304"/>
            <a:ext cx="2400" cy="176400"/>
          </a:xfrm>
          <a:prstGeom prst="straightConnector1">
            <a:avLst/>
          </a:prstGeom>
          <a:noFill/>
          <a:ln w="38100" cap="flat" cmpd="sng">
            <a:solidFill>
              <a:schemeClr val="dk1"/>
            </a:solidFill>
            <a:prstDash val="solid"/>
            <a:round/>
            <a:headEnd type="none" w="sm" len="sm"/>
            <a:tailEnd type="none" w="sm" len="sm"/>
          </a:ln>
        </p:spPr>
      </p:cxnSp>
      <p:cxnSp>
        <p:nvCxnSpPr>
          <p:cNvPr id="730" name="Google Shape;730;p47"/>
          <p:cNvCxnSpPr>
            <a:stCxn id="692" idx="0"/>
            <a:endCxn id="687" idx="2"/>
          </p:cNvCxnSpPr>
          <p:nvPr/>
        </p:nvCxnSpPr>
        <p:spPr>
          <a:xfrm flipH="1">
            <a:off x="7370736" y="3293204"/>
            <a:ext cx="3600" cy="176100"/>
          </a:xfrm>
          <a:prstGeom prst="straightConnector1">
            <a:avLst/>
          </a:prstGeom>
          <a:noFill/>
          <a:ln w="38100" cap="flat" cmpd="sng">
            <a:solidFill>
              <a:schemeClr val="dk1"/>
            </a:solidFill>
            <a:prstDash val="solid"/>
            <a:round/>
            <a:headEnd type="none" w="sm" len="sm"/>
            <a:tailEnd type="none" w="sm" len="sm"/>
          </a:ln>
        </p:spPr>
      </p:cxnSp>
      <p:cxnSp>
        <p:nvCxnSpPr>
          <p:cNvPr id="731" name="Google Shape;731;p47"/>
          <p:cNvCxnSpPr>
            <a:stCxn id="687" idx="0"/>
            <a:endCxn id="674" idx="3"/>
          </p:cNvCxnSpPr>
          <p:nvPr/>
        </p:nvCxnSpPr>
        <p:spPr>
          <a:xfrm>
            <a:off x="7370626" y="3613239"/>
            <a:ext cx="3900" cy="172200"/>
          </a:xfrm>
          <a:prstGeom prst="straightConnector1">
            <a:avLst/>
          </a:prstGeom>
          <a:noFill/>
          <a:ln w="38100" cap="flat" cmpd="sng">
            <a:solidFill>
              <a:schemeClr val="dk1"/>
            </a:solidFill>
            <a:prstDash val="solid"/>
            <a:round/>
            <a:headEnd type="none" w="sm" len="sm"/>
            <a:tailEnd type="none" w="sm" len="sm"/>
          </a:ln>
        </p:spPr>
      </p:cxnSp>
      <p:sp>
        <p:nvSpPr>
          <p:cNvPr id="732" name="Google Shape;732;p47"/>
          <p:cNvSpPr/>
          <p:nvPr/>
        </p:nvSpPr>
        <p:spPr>
          <a:xfrm rot="-5400000">
            <a:off x="5179135" y="408687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3" name="Google Shape;733;p47"/>
          <p:cNvSpPr/>
          <p:nvPr/>
        </p:nvSpPr>
        <p:spPr>
          <a:xfrm rot="-5400000">
            <a:off x="5174520" y="316832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4" name="Google Shape;734;p47"/>
          <p:cNvSpPr/>
          <p:nvPr/>
        </p:nvSpPr>
        <p:spPr>
          <a:xfrm rot="-5400000">
            <a:off x="6189656" y="505619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47"/>
          <p:cNvSpPr/>
          <p:nvPr/>
        </p:nvSpPr>
        <p:spPr>
          <a:xfrm rot="-5400000">
            <a:off x="7296669" y="5068851"/>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p47"/>
          <p:cNvSpPr/>
          <p:nvPr/>
        </p:nvSpPr>
        <p:spPr>
          <a:xfrm rot="-5400000">
            <a:off x="6194519" y="2201007"/>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7" name="Google Shape;737;p47"/>
          <p:cNvSpPr/>
          <p:nvPr/>
        </p:nvSpPr>
        <p:spPr>
          <a:xfrm rot="-5400000">
            <a:off x="7272042" y="2197013"/>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38" name="Google Shape;738;p47"/>
          <p:cNvCxnSpPr/>
          <p:nvPr/>
        </p:nvCxnSpPr>
        <p:spPr>
          <a:xfrm rot="10800000" flipH="1">
            <a:off x="2237391" y="4152665"/>
            <a:ext cx="4689947" cy="1216611"/>
          </a:xfrm>
          <a:prstGeom prst="straightConnector1">
            <a:avLst/>
          </a:prstGeom>
          <a:noFill/>
          <a:ln w="19050" cap="flat" cmpd="sng">
            <a:solidFill>
              <a:schemeClr val="dk1"/>
            </a:solidFill>
            <a:prstDash val="solid"/>
            <a:round/>
            <a:headEnd type="none" w="sm" len="sm"/>
            <a:tailEnd type="none" w="sm" len="sm"/>
          </a:ln>
        </p:spPr>
      </p:cxnSp>
      <p:sp>
        <p:nvSpPr>
          <p:cNvPr id="739" name="Google Shape;739;p47"/>
          <p:cNvSpPr txBox="1"/>
          <p:nvPr/>
        </p:nvSpPr>
        <p:spPr>
          <a:xfrm>
            <a:off x="1355276" y="5554742"/>
            <a:ext cx="172515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HFA　10-2</a:t>
            </a:r>
            <a:endParaRPr sz="2400" b="0" i="0" u="none" strike="noStrike" cap="none">
              <a:solidFill>
                <a:srgbClr val="000000"/>
              </a:solidFill>
              <a:latin typeface="Arial"/>
              <a:ea typeface="Arial"/>
              <a:cs typeface="Arial"/>
              <a:sym typeface="Arial"/>
            </a:endParaRPr>
          </a:p>
        </p:txBody>
      </p:sp>
      <p:sp>
        <p:nvSpPr>
          <p:cNvPr id="740" name="Google Shape;740;p47"/>
          <p:cNvSpPr txBox="1"/>
          <p:nvPr/>
        </p:nvSpPr>
        <p:spPr>
          <a:xfrm>
            <a:off x="5898433" y="5499629"/>
            <a:ext cx="172515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rgbClr val="000000"/>
                </a:solidFill>
                <a:latin typeface="Arial"/>
                <a:ea typeface="Arial"/>
                <a:cs typeface="Arial"/>
                <a:sym typeface="Arial"/>
              </a:rPr>
              <a:t>HFA　30-2</a:t>
            </a:r>
            <a:endParaRPr sz="2400" b="0" i="0" u="none" strike="noStrike" cap="none">
              <a:solidFill>
                <a:srgbClr val="000000"/>
              </a:solidFill>
              <a:latin typeface="Arial"/>
              <a:ea typeface="Arial"/>
              <a:cs typeface="Arial"/>
              <a:sym typeface="Arial"/>
            </a:endParaRPr>
          </a:p>
        </p:txBody>
      </p:sp>
      <p:sp>
        <p:nvSpPr>
          <p:cNvPr id="741" name="Google Shape;741;p47"/>
          <p:cNvSpPr/>
          <p:nvPr/>
        </p:nvSpPr>
        <p:spPr>
          <a:xfrm>
            <a:off x="7524089" y="3437793"/>
            <a:ext cx="391949" cy="543793"/>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47"/>
          <p:cNvSpPr txBox="1"/>
          <p:nvPr/>
        </p:nvSpPr>
        <p:spPr>
          <a:xfrm>
            <a:off x="1947249" y="1763974"/>
            <a:ext cx="57259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10°</a:t>
            </a:r>
            <a:endParaRPr sz="2000" b="0" i="0" u="none" strike="noStrike" cap="none">
              <a:solidFill>
                <a:srgbClr val="000000"/>
              </a:solidFill>
              <a:latin typeface="Arial"/>
              <a:ea typeface="Arial"/>
              <a:cs typeface="Arial"/>
              <a:sym typeface="Arial"/>
            </a:endParaRPr>
          </a:p>
        </p:txBody>
      </p:sp>
      <p:sp>
        <p:nvSpPr>
          <p:cNvPr id="743" name="Google Shape;743;p47"/>
          <p:cNvSpPr txBox="1"/>
          <p:nvPr/>
        </p:nvSpPr>
        <p:spPr>
          <a:xfrm>
            <a:off x="-41851" y="3545616"/>
            <a:ext cx="630136" cy="4090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10°</a:t>
            </a:r>
            <a:endParaRPr sz="2000" b="0" i="0" u="none" strike="noStrike" cap="none">
              <a:solidFill>
                <a:srgbClr val="000000"/>
              </a:solidFill>
              <a:latin typeface="Arial"/>
              <a:ea typeface="Arial"/>
              <a:cs typeface="Arial"/>
              <a:sym typeface="Arial"/>
            </a:endParaRPr>
          </a:p>
        </p:txBody>
      </p:sp>
      <p:sp>
        <p:nvSpPr>
          <p:cNvPr id="744" name="Google Shape;744;p47"/>
          <p:cNvSpPr txBox="1"/>
          <p:nvPr/>
        </p:nvSpPr>
        <p:spPr>
          <a:xfrm>
            <a:off x="6573535" y="1720788"/>
            <a:ext cx="57259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30°</a:t>
            </a:r>
            <a:endParaRPr sz="2000" b="0" i="0" u="none" strike="noStrike" cap="none">
              <a:solidFill>
                <a:srgbClr val="000000"/>
              </a:solidFill>
              <a:latin typeface="Arial"/>
              <a:ea typeface="Arial"/>
              <a:cs typeface="Arial"/>
              <a:sym typeface="Arial"/>
            </a:endParaRPr>
          </a:p>
        </p:txBody>
      </p:sp>
      <p:sp>
        <p:nvSpPr>
          <p:cNvPr id="745" name="Google Shape;745;p47"/>
          <p:cNvSpPr txBox="1"/>
          <p:nvPr/>
        </p:nvSpPr>
        <p:spPr>
          <a:xfrm>
            <a:off x="8592134" y="3510116"/>
            <a:ext cx="57259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30°</a:t>
            </a:r>
            <a:endParaRPr sz="2000" b="0" i="0" u="none" strike="noStrike" cap="none">
              <a:solidFill>
                <a:srgbClr val="000000"/>
              </a:solidFill>
              <a:latin typeface="Arial"/>
              <a:ea typeface="Arial"/>
              <a:cs typeface="Arial"/>
              <a:sym typeface="Arial"/>
            </a:endParaRPr>
          </a:p>
        </p:txBody>
      </p:sp>
      <p:sp>
        <p:nvSpPr>
          <p:cNvPr id="746" name="Google Shape;746;p47"/>
          <p:cNvSpPr/>
          <p:nvPr/>
        </p:nvSpPr>
        <p:spPr>
          <a:xfrm rot="10800000">
            <a:off x="7646556" y="3451515"/>
            <a:ext cx="144000" cy="144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7" name="Google Shape;747;p47"/>
          <p:cNvSpPr txBox="1"/>
          <p:nvPr/>
        </p:nvSpPr>
        <p:spPr>
          <a:xfrm>
            <a:off x="1754391" y="6420913"/>
            <a:ext cx="92204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68点測定</a:t>
            </a:r>
            <a:endParaRPr sz="1400" b="0" i="0" u="none" strike="noStrike" cap="none">
              <a:solidFill>
                <a:srgbClr val="000000"/>
              </a:solidFill>
              <a:latin typeface="Arial"/>
              <a:ea typeface="Arial"/>
              <a:cs typeface="Arial"/>
              <a:sym typeface="Arial"/>
            </a:endParaRPr>
          </a:p>
        </p:txBody>
      </p:sp>
      <p:sp>
        <p:nvSpPr>
          <p:cNvPr id="748" name="Google Shape;748;p47"/>
          <p:cNvSpPr txBox="1"/>
          <p:nvPr/>
        </p:nvSpPr>
        <p:spPr>
          <a:xfrm>
            <a:off x="6308560" y="6384231"/>
            <a:ext cx="92204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76点測定</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48"/>
          <p:cNvSpPr txBox="1">
            <a:spLocks noGrp="1"/>
          </p:cNvSpPr>
          <p:nvPr>
            <p:ph type="title"/>
          </p:nvPr>
        </p:nvSpPr>
        <p:spPr>
          <a:xfrm>
            <a:off x="457200" y="224656"/>
            <a:ext cx="8246369"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Calibri"/>
              <a:buNone/>
            </a:pPr>
            <a:r>
              <a:rPr lang="ja-JP" sz="3600" b="0" i="0" u="none" strike="noStrike" cap="none">
                <a:solidFill>
                  <a:schemeClr val="dk1"/>
                </a:solidFill>
                <a:latin typeface="Calibri"/>
                <a:ea typeface="Calibri"/>
                <a:cs typeface="Calibri"/>
                <a:sym typeface="Calibri"/>
              </a:rPr>
              <a:t>GCL; ganglion cell layerの測定が可能</a:t>
            </a:r>
            <a:endParaRPr/>
          </a:p>
        </p:txBody>
      </p:sp>
      <p:pic>
        <p:nvPicPr>
          <p:cNvPr id="755" name="Google Shape;755;p48"/>
          <p:cNvPicPr preferRelativeResize="0"/>
          <p:nvPr/>
        </p:nvPicPr>
        <p:blipFill rotWithShape="1">
          <a:blip r:embed="rId3">
            <a:alphaModFix/>
          </a:blip>
          <a:srcRect/>
          <a:stretch/>
        </p:blipFill>
        <p:spPr>
          <a:xfrm>
            <a:off x="1258144" y="1550356"/>
            <a:ext cx="6725905" cy="4211519"/>
          </a:xfrm>
          <a:prstGeom prst="rect">
            <a:avLst/>
          </a:prstGeom>
          <a:noFill/>
          <a:ln>
            <a:noFill/>
          </a:ln>
        </p:spPr>
      </p:pic>
      <p:sp>
        <p:nvSpPr>
          <p:cNvPr id="756" name="Google Shape;756;p48"/>
          <p:cNvSpPr txBox="1"/>
          <p:nvPr/>
        </p:nvSpPr>
        <p:spPr>
          <a:xfrm>
            <a:off x="1258144" y="6067626"/>
            <a:ext cx="1942256" cy="69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450"/>
              <a:buFont typeface="Calibri"/>
              <a:buNone/>
            </a:pPr>
            <a:r>
              <a:rPr lang="ja-JP" sz="1800" b="0" i="0" u="none" strike="noStrike" cap="none">
                <a:solidFill>
                  <a:schemeClr val="dk1"/>
                </a:solidFill>
                <a:latin typeface="Cambria"/>
                <a:ea typeface="Cambria"/>
                <a:cs typeface="Cambria"/>
                <a:sym typeface="Cambria"/>
              </a:rPr>
              <a:t>SS-OCT</a:t>
            </a:r>
            <a:endParaRPr/>
          </a:p>
        </p:txBody>
      </p:sp>
      <p:sp>
        <p:nvSpPr>
          <p:cNvPr id="757" name="Google Shape;757;p48"/>
          <p:cNvSpPr txBox="1"/>
          <p:nvPr/>
        </p:nvSpPr>
        <p:spPr>
          <a:xfrm>
            <a:off x="6886651" y="6417002"/>
            <a:ext cx="225734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mbria"/>
              <a:buNone/>
            </a:pPr>
            <a:r>
              <a:rPr lang="ja-JP" sz="1400" b="0" i="0" u="none" strike="noStrike" cap="none">
                <a:solidFill>
                  <a:schemeClr val="dk1"/>
                </a:solidFill>
                <a:latin typeface="Cambria"/>
                <a:ea typeface="Cambria"/>
                <a:cs typeface="Cambria"/>
                <a:sym typeface="Cambria"/>
              </a:rPr>
              <a:t>Raza AS et al. IOVS 2015</a:t>
            </a:r>
            <a:endParaRPr sz="1400" b="0" i="0" u="none" strike="noStrike" cap="none">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3139"/>
          <a:stretch>
            <a:fillRect/>
          </a:stretch>
        </p:blipFill>
        <p:spPr bwMode="auto">
          <a:xfrm>
            <a:off x="611188" y="1862138"/>
            <a:ext cx="3965575" cy="379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859" name="Picture 18" descr="161-8704-0l"/>
          <p:cNvPicPr>
            <a:picLocks noChangeAspect="1" noChangeArrowheads="1"/>
          </p:cNvPicPr>
          <p:nvPr/>
        </p:nvPicPr>
        <p:blipFill>
          <a:blip r:embed="rId4">
            <a:extLst>
              <a:ext uri="{28A0092B-C50C-407E-A947-70E740481C1C}">
                <a14:useLocalDpi xmlns:a14="http://schemas.microsoft.com/office/drawing/2010/main" val="0"/>
              </a:ext>
            </a:extLst>
          </a:blip>
          <a:srcRect l="8812" t="19804" r="6526" b="18188"/>
          <a:stretch>
            <a:fillRect/>
          </a:stretch>
        </p:blipFill>
        <p:spPr bwMode="auto">
          <a:xfrm>
            <a:off x="4787900" y="1844675"/>
            <a:ext cx="4030663" cy="417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83" name="Text Box 19"/>
          <p:cNvSpPr txBox="1">
            <a:spLocks noChangeArrowheads="1"/>
          </p:cNvSpPr>
          <p:nvPr/>
        </p:nvSpPr>
        <p:spPr bwMode="auto">
          <a:xfrm>
            <a:off x="1690688" y="1196975"/>
            <a:ext cx="1771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b="1">
                <a:solidFill>
                  <a:srgbClr val="000000"/>
                </a:solidFill>
              </a:rPr>
              <a:t>SITA-Standard</a:t>
            </a:r>
          </a:p>
        </p:txBody>
      </p:sp>
      <p:sp>
        <p:nvSpPr>
          <p:cNvPr id="62484" name="Text Box 20"/>
          <p:cNvSpPr txBox="1">
            <a:spLocks noChangeArrowheads="1"/>
          </p:cNvSpPr>
          <p:nvPr/>
        </p:nvSpPr>
        <p:spPr bwMode="auto">
          <a:xfrm>
            <a:off x="6705600" y="1190625"/>
            <a:ext cx="14668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b="1">
                <a:solidFill>
                  <a:srgbClr val="000000"/>
                </a:solidFill>
              </a:rPr>
              <a:t>SITA-SWAP</a:t>
            </a:r>
          </a:p>
        </p:txBody>
      </p:sp>
      <p:sp>
        <p:nvSpPr>
          <p:cNvPr id="121862" name="タイトル 1"/>
          <p:cNvSpPr txBox="1">
            <a:spLocks/>
          </p:cNvSpPr>
          <p:nvPr/>
        </p:nvSpPr>
        <p:spPr bwMode="auto">
          <a:xfrm>
            <a:off x="457200" y="4445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600">
                <a:solidFill>
                  <a:srgbClr val="000000"/>
                </a:solidFill>
              </a:rPr>
              <a:t>ＯＣＴはどこまで早期異常を検出可能か？</a:t>
            </a:r>
          </a:p>
        </p:txBody>
      </p:sp>
      <p:sp>
        <p:nvSpPr>
          <p:cNvPr id="2" name="Rectangle 3"/>
          <p:cNvSpPr>
            <a:spLocks noChangeArrowheads="1"/>
          </p:cNvSpPr>
          <p:nvPr/>
        </p:nvSpPr>
        <p:spPr bwMode="auto">
          <a:xfrm>
            <a:off x="1187450" y="6092825"/>
            <a:ext cx="6769100" cy="649288"/>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ja-JP" sz="3600" b="1">
                <a:solidFill>
                  <a:srgbClr val="FFFF00"/>
                </a:solidFill>
              </a:rPr>
              <a:t>Preperimetric</a:t>
            </a:r>
            <a:r>
              <a:rPr lang="ja-JP" altLang="en-US" sz="3600" b="1">
                <a:solidFill>
                  <a:srgbClr val="FFFF00"/>
                </a:solidFill>
              </a:rPr>
              <a:t>　</a:t>
            </a:r>
            <a:r>
              <a:rPr lang="en-US" altLang="ja-JP" sz="3600" b="1">
                <a:solidFill>
                  <a:srgbClr val="FFFF00"/>
                </a:solidFill>
              </a:rPr>
              <a:t>Glaucoma</a:t>
            </a:r>
            <a:r>
              <a:rPr lang="ja-JP" altLang="en-US" sz="3600" b="1">
                <a:solidFill>
                  <a:srgbClr val="FFFF00"/>
                </a:solidFill>
              </a:rPr>
              <a:t>！？</a:t>
            </a:r>
            <a:endParaRPr lang="en-US" altLang="ja-JP" sz="3600" b="1">
              <a:solidFill>
                <a:srgbClr val="FFFF00"/>
              </a:solidFill>
            </a:endParaRPr>
          </a:p>
        </p:txBody>
      </p:sp>
    </p:spTree>
    <p:extLst>
      <p:ext uri="{BB962C8B-B14F-4D97-AF65-F5344CB8AC3E}">
        <p14:creationId xmlns:p14="http://schemas.microsoft.com/office/powerpoint/2010/main" val="3102308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9"/>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緑内障</a:t>
            </a:r>
            <a:endParaRPr sz="4400" b="0" i="0" u="none" strike="noStrike" cap="none">
              <a:solidFill>
                <a:schemeClr val="dk1"/>
              </a:solidFill>
              <a:latin typeface="Calibri"/>
              <a:ea typeface="Calibri"/>
              <a:cs typeface="Calibri"/>
              <a:sym typeface="Calibri"/>
            </a:endParaRPr>
          </a:p>
        </p:txBody>
      </p:sp>
      <p:grpSp>
        <p:nvGrpSpPr>
          <p:cNvPr id="764" name="Google Shape;764;p49"/>
          <p:cNvGrpSpPr/>
          <p:nvPr/>
        </p:nvGrpSpPr>
        <p:grpSpPr>
          <a:xfrm>
            <a:off x="-83149" y="1416555"/>
            <a:ext cx="8895151" cy="7980513"/>
            <a:chOff x="-83149" y="1225385"/>
            <a:chExt cx="8895151" cy="7980513"/>
          </a:xfrm>
        </p:grpSpPr>
        <p:sp>
          <p:nvSpPr>
            <p:cNvPr id="765" name="Google Shape;765;p49"/>
            <p:cNvSpPr/>
            <p:nvPr/>
          </p:nvSpPr>
          <p:spPr>
            <a:xfrm>
              <a:off x="591171" y="1714130"/>
              <a:ext cx="7882759" cy="7491768"/>
            </a:xfrm>
            <a:prstGeom prst="blockArc">
              <a:avLst>
                <a:gd name="adj1" fmla="val 10800000"/>
                <a:gd name="adj2" fmla="val 0"/>
                <a:gd name="adj3" fmla="val 25000"/>
              </a:avLst>
            </a:prstGeom>
            <a:gradFill>
              <a:gsLst>
                <a:gs pos="0">
                  <a:srgbClr val="FF0000"/>
                </a:gs>
                <a:gs pos="8000">
                  <a:srgbClr val="FF0000"/>
                </a:gs>
                <a:gs pos="17000">
                  <a:srgbClr val="FF6000"/>
                </a:gs>
                <a:gs pos="28000">
                  <a:srgbClr val="FF7700"/>
                </a:gs>
                <a:gs pos="34000">
                  <a:srgbClr val="FFC000"/>
                </a:gs>
                <a:gs pos="48000">
                  <a:srgbClr val="FFC000"/>
                </a:gs>
                <a:gs pos="63000">
                  <a:srgbClr val="00B050"/>
                </a:gs>
                <a:gs pos="75000">
                  <a:srgbClr val="00B0F0"/>
                </a:gs>
                <a:gs pos="86000">
                  <a:srgbClr val="3E4971"/>
                </a:gs>
                <a:gs pos="100000">
                  <a:srgbClr val="3E4971"/>
                </a:gs>
              </a:gsLst>
              <a:path path="circle">
                <a:fillToRect l="100000" t="100000"/>
              </a:path>
              <a:tileRect r="-100000" b="-100000"/>
            </a:gra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6" name="Google Shape;766;p49"/>
            <p:cNvSpPr txBox="1"/>
            <p:nvPr/>
          </p:nvSpPr>
          <p:spPr>
            <a:xfrm>
              <a:off x="1224365" y="507568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正常</a:t>
              </a:r>
              <a:endParaRPr sz="1400" b="0" i="0" u="none" strike="noStrike" cap="none">
                <a:solidFill>
                  <a:schemeClr val="lt1"/>
                </a:solidFill>
                <a:latin typeface="Cambria"/>
                <a:ea typeface="Cambria"/>
                <a:cs typeface="Cambria"/>
                <a:sym typeface="Cambria"/>
              </a:endParaRPr>
            </a:p>
          </p:txBody>
        </p:sp>
        <p:sp>
          <p:nvSpPr>
            <p:cNvPr id="767" name="Google Shape;767;p49"/>
            <p:cNvSpPr txBox="1"/>
            <p:nvPr/>
          </p:nvSpPr>
          <p:spPr>
            <a:xfrm>
              <a:off x="944369" y="4317667"/>
              <a:ext cx="149111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アポトーシス加速</a:t>
              </a:r>
              <a:endParaRPr sz="1400" b="0" i="0" u="none" strike="noStrike" cap="none">
                <a:solidFill>
                  <a:schemeClr val="lt1"/>
                </a:solidFill>
                <a:latin typeface="Cambria"/>
                <a:ea typeface="Cambria"/>
                <a:cs typeface="Cambria"/>
                <a:sym typeface="Cambria"/>
              </a:endParaRPr>
            </a:p>
          </p:txBody>
        </p:sp>
        <p:sp>
          <p:nvSpPr>
            <p:cNvPr id="768" name="Google Shape;768;p49"/>
            <p:cNvSpPr/>
            <p:nvPr/>
          </p:nvSpPr>
          <p:spPr>
            <a:xfrm rot="-4721470">
              <a:off x="1335423" y="4729293"/>
              <a:ext cx="321622" cy="262594"/>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69" name="Google Shape;769;p49"/>
            <p:cNvSpPr/>
            <p:nvPr/>
          </p:nvSpPr>
          <p:spPr>
            <a:xfrm rot="-3933702">
              <a:off x="1501627" y="401714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70" name="Google Shape;770;p49"/>
            <p:cNvSpPr/>
            <p:nvPr/>
          </p:nvSpPr>
          <p:spPr>
            <a:xfrm rot="-3154914">
              <a:off x="-404718" y="2748182"/>
              <a:ext cx="269817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検出不能な疾患</a:t>
              </a:r>
              <a:endParaRPr/>
            </a:p>
          </p:txBody>
        </p:sp>
        <p:sp>
          <p:nvSpPr>
            <p:cNvPr id="771" name="Google Shape;771;p49"/>
            <p:cNvSpPr txBox="1"/>
            <p:nvPr/>
          </p:nvSpPr>
          <p:spPr>
            <a:xfrm>
              <a:off x="1318704" y="3380711"/>
              <a:ext cx="16209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Cambria"/>
                <a:buNone/>
              </a:pPr>
              <a:r>
                <a:rPr lang="ja-JP" sz="1400" b="0" i="0" u="none" strike="noStrike" cap="none">
                  <a:solidFill>
                    <a:srgbClr val="FFFFFF"/>
                  </a:solidFill>
                  <a:latin typeface="Cambria"/>
                  <a:ea typeface="Cambria"/>
                  <a:cs typeface="Cambria"/>
                  <a:sym typeface="Cambria"/>
                </a:rPr>
                <a:t>網膜神経節細胞死</a:t>
              </a:r>
              <a:endParaRPr sz="1400" b="0" i="0" u="none" strike="noStrike" cap="none">
                <a:solidFill>
                  <a:srgbClr val="FFFFFF"/>
                </a:solidFill>
                <a:latin typeface="Cambria"/>
                <a:ea typeface="Cambria"/>
                <a:cs typeface="Cambria"/>
                <a:sym typeface="Cambria"/>
              </a:endParaRPr>
            </a:p>
            <a:p>
              <a:pPr marL="0" marR="0" lvl="0" indent="0" algn="l" rtl="0">
                <a:lnSpc>
                  <a:spcPct val="100000"/>
                </a:lnSpc>
                <a:spcBef>
                  <a:spcPts val="0"/>
                </a:spcBef>
                <a:spcAft>
                  <a:spcPts val="0"/>
                </a:spcAft>
                <a:buClr>
                  <a:srgbClr val="FFFFFF"/>
                </a:buClr>
                <a:buSzPts val="1400"/>
                <a:buFont typeface="Cambria"/>
                <a:buNone/>
              </a:pPr>
              <a:r>
                <a:rPr lang="ja-JP" sz="1400" b="0" i="0" u="none" strike="noStrike" cap="none">
                  <a:solidFill>
                    <a:srgbClr val="FFFFFF"/>
                  </a:solidFill>
                  <a:latin typeface="Cambria"/>
                  <a:ea typeface="Cambria"/>
                  <a:cs typeface="Cambria"/>
                  <a:sym typeface="Cambria"/>
                </a:rPr>
                <a:t>軸索欠損</a:t>
              </a:r>
              <a:endParaRPr sz="1400" b="0" i="0" u="none" strike="noStrike" cap="none">
                <a:solidFill>
                  <a:srgbClr val="FFFFFF"/>
                </a:solidFill>
                <a:latin typeface="Cambria"/>
                <a:ea typeface="Cambria"/>
                <a:cs typeface="Cambria"/>
                <a:sym typeface="Cambria"/>
              </a:endParaRPr>
            </a:p>
          </p:txBody>
        </p:sp>
        <p:sp>
          <p:nvSpPr>
            <p:cNvPr id="772" name="Google Shape;772;p49"/>
            <p:cNvSpPr/>
            <p:nvPr/>
          </p:nvSpPr>
          <p:spPr>
            <a:xfrm rot="-2700000">
              <a:off x="1864089" y="30332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73" name="Google Shape;773;p49"/>
            <p:cNvSpPr/>
            <p:nvPr/>
          </p:nvSpPr>
          <p:spPr>
            <a:xfrm rot="-2220000">
              <a:off x="2990179" y="218356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74" name="Google Shape;774;p49"/>
            <p:cNvSpPr txBox="1"/>
            <p:nvPr/>
          </p:nvSpPr>
          <p:spPr>
            <a:xfrm>
              <a:off x="1768104" y="2528752"/>
              <a:ext cx="21595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網膜神経節細胞層の変化</a:t>
              </a:r>
              <a:endParaRPr sz="1400" b="0" i="0" u="none" strike="noStrike" cap="none">
                <a:solidFill>
                  <a:schemeClr val="lt1"/>
                </a:solidFill>
                <a:latin typeface="Cambria"/>
                <a:ea typeface="Cambria"/>
                <a:cs typeface="Cambria"/>
                <a:sym typeface="Cambria"/>
              </a:endParaRPr>
            </a:p>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検出不能</a:t>
              </a:r>
              <a:endParaRPr sz="1400" b="0" i="0" u="none" strike="noStrike" cap="none">
                <a:solidFill>
                  <a:schemeClr val="lt1"/>
                </a:solidFill>
                <a:latin typeface="Cambria"/>
                <a:ea typeface="Cambria"/>
                <a:cs typeface="Cambria"/>
                <a:sym typeface="Cambria"/>
              </a:endParaRPr>
            </a:p>
          </p:txBody>
        </p:sp>
        <p:sp>
          <p:nvSpPr>
            <p:cNvPr id="775" name="Google Shape;775;p49"/>
            <p:cNvSpPr txBox="1"/>
            <p:nvPr/>
          </p:nvSpPr>
          <p:spPr>
            <a:xfrm>
              <a:off x="3492217" y="1924944"/>
              <a:ext cx="180049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Cambria"/>
                <a:buNone/>
              </a:pPr>
              <a:r>
                <a:rPr lang="ja-JP" sz="1400" b="0" i="0" u="none" strike="noStrike" cap="none">
                  <a:solidFill>
                    <a:srgbClr val="FFFFFF"/>
                  </a:solidFill>
                  <a:latin typeface="Cambria"/>
                  <a:ea typeface="Cambria"/>
                  <a:cs typeface="Cambria"/>
                  <a:sym typeface="Cambria"/>
                </a:rPr>
                <a:t>網膜神経節細胞層の</a:t>
              </a:r>
              <a:endParaRPr sz="1400" b="0" i="0" u="none" strike="noStrike" cap="none">
                <a:solidFill>
                  <a:srgbClr val="FFFFFF"/>
                </a:solidFill>
                <a:latin typeface="Cambria"/>
                <a:ea typeface="Cambria"/>
                <a:cs typeface="Cambria"/>
                <a:sym typeface="Cambria"/>
              </a:endParaRPr>
            </a:p>
            <a:p>
              <a:pPr marL="0" marR="0" lvl="0" indent="0" algn="l" rtl="0">
                <a:lnSpc>
                  <a:spcPct val="100000"/>
                </a:lnSpc>
                <a:spcBef>
                  <a:spcPts val="0"/>
                </a:spcBef>
                <a:spcAft>
                  <a:spcPts val="0"/>
                </a:spcAft>
                <a:buClr>
                  <a:srgbClr val="FFFFFF"/>
                </a:buClr>
                <a:buSzPts val="1400"/>
                <a:buFont typeface="Cambria"/>
                <a:buNone/>
              </a:pPr>
              <a:r>
                <a:rPr lang="ja-JP" sz="1400" b="0" i="0" u="none" strike="noStrike" cap="none">
                  <a:solidFill>
                    <a:srgbClr val="FFFFFF"/>
                  </a:solidFill>
                  <a:latin typeface="Cambria"/>
                  <a:ea typeface="Cambria"/>
                  <a:cs typeface="Cambria"/>
                  <a:sym typeface="Cambria"/>
                </a:rPr>
                <a:t>変化検出</a:t>
              </a:r>
              <a:endParaRPr sz="1400" b="0" i="0" u="none" strike="noStrike" cap="none">
                <a:solidFill>
                  <a:srgbClr val="FFFFFF"/>
                </a:solidFill>
                <a:latin typeface="Cambria"/>
                <a:ea typeface="Cambria"/>
                <a:cs typeface="Cambria"/>
                <a:sym typeface="Cambria"/>
              </a:endParaRPr>
            </a:p>
          </p:txBody>
        </p:sp>
        <p:sp>
          <p:nvSpPr>
            <p:cNvPr id="776" name="Google Shape;776;p49"/>
            <p:cNvSpPr/>
            <p:nvPr/>
          </p:nvSpPr>
          <p:spPr>
            <a:xfrm rot="2580000">
              <a:off x="5665879" y="225133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77" name="Google Shape;777;p49"/>
            <p:cNvSpPr txBox="1"/>
            <p:nvPr/>
          </p:nvSpPr>
          <p:spPr>
            <a:xfrm>
              <a:off x="4948212" y="2538030"/>
              <a:ext cx="184698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SWAPによる視野変化</a:t>
              </a:r>
              <a:endParaRPr sz="1400" b="0" i="0" u="none" strike="noStrike" cap="none">
                <a:solidFill>
                  <a:schemeClr val="lt1"/>
                </a:solidFill>
                <a:latin typeface="Cambria"/>
                <a:ea typeface="Cambria"/>
                <a:cs typeface="Cambria"/>
                <a:sym typeface="Cambria"/>
              </a:endParaRPr>
            </a:p>
          </p:txBody>
        </p:sp>
        <p:sp>
          <p:nvSpPr>
            <p:cNvPr id="778" name="Google Shape;778;p49"/>
            <p:cNvSpPr/>
            <p:nvPr/>
          </p:nvSpPr>
          <p:spPr>
            <a:xfrm rot="3240000">
              <a:off x="6501098" y="288262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79" name="Google Shape;779;p49"/>
            <p:cNvSpPr txBox="1"/>
            <p:nvPr/>
          </p:nvSpPr>
          <p:spPr>
            <a:xfrm>
              <a:off x="5635770" y="3222666"/>
              <a:ext cx="1980029"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Cambria"/>
                <a:buNone/>
              </a:pPr>
              <a:r>
                <a:rPr lang="ja-JP" sz="1400" b="0" i="0" u="none" strike="noStrike" cap="none">
                  <a:solidFill>
                    <a:srgbClr val="FFFFFF"/>
                  </a:solidFill>
                  <a:latin typeface="Cambria"/>
                  <a:ea typeface="Cambria"/>
                  <a:cs typeface="Cambria"/>
                  <a:sym typeface="Cambria"/>
                </a:rPr>
                <a:t>標準自動視野計による</a:t>
              </a:r>
              <a:endParaRPr sz="1400" b="0" i="0" u="none" strike="noStrike" cap="none">
                <a:solidFill>
                  <a:srgbClr val="FFFFFF"/>
                </a:solidFill>
                <a:latin typeface="Cambria"/>
                <a:ea typeface="Cambria"/>
                <a:cs typeface="Cambria"/>
                <a:sym typeface="Cambria"/>
              </a:endParaRPr>
            </a:p>
            <a:p>
              <a:pPr marL="0" marR="0" lvl="0" indent="0" algn="l" rtl="0">
                <a:lnSpc>
                  <a:spcPct val="100000"/>
                </a:lnSpc>
                <a:spcBef>
                  <a:spcPts val="0"/>
                </a:spcBef>
                <a:spcAft>
                  <a:spcPts val="0"/>
                </a:spcAft>
                <a:buClr>
                  <a:srgbClr val="FFFFFF"/>
                </a:buClr>
                <a:buSzPts val="1400"/>
                <a:buFont typeface="Cambria"/>
                <a:buNone/>
              </a:pPr>
              <a:r>
                <a:rPr lang="ja-JP" sz="1400" b="0" i="0" u="none" strike="noStrike" cap="none">
                  <a:solidFill>
                    <a:srgbClr val="FFFFFF"/>
                  </a:solidFill>
                  <a:latin typeface="Cambria"/>
                  <a:ea typeface="Cambria"/>
                  <a:cs typeface="Cambria"/>
                  <a:sym typeface="Cambria"/>
                </a:rPr>
                <a:t>視野変化</a:t>
              </a:r>
              <a:endParaRPr sz="1400" b="0" i="0" u="none" strike="noStrike" cap="none">
                <a:solidFill>
                  <a:srgbClr val="FFFFFF"/>
                </a:solidFill>
                <a:latin typeface="Cambria"/>
                <a:ea typeface="Cambria"/>
                <a:cs typeface="Cambria"/>
                <a:sym typeface="Cambria"/>
              </a:endParaRPr>
            </a:p>
          </p:txBody>
        </p:sp>
        <p:sp>
          <p:nvSpPr>
            <p:cNvPr id="780" name="Google Shape;780;p49"/>
            <p:cNvSpPr/>
            <p:nvPr/>
          </p:nvSpPr>
          <p:spPr>
            <a:xfrm rot="4260000">
              <a:off x="7070457" y="35209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81" name="Google Shape;781;p49"/>
            <p:cNvSpPr txBox="1"/>
            <p:nvPr/>
          </p:nvSpPr>
          <p:spPr>
            <a:xfrm>
              <a:off x="6275677" y="3887780"/>
              <a:ext cx="156004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視野変化(中等度)</a:t>
              </a:r>
              <a:endParaRPr/>
            </a:p>
          </p:txBody>
        </p:sp>
        <p:sp>
          <p:nvSpPr>
            <p:cNvPr id="782" name="Google Shape;782;p49"/>
            <p:cNvSpPr/>
            <p:nvPr/>
          </p:nvSpPr>
          <p:spPr>
            <a:xfrm rot="4260000">
              <a:off x="7261330" y="4196832"/>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83" name="Google Shape;783;p49"/>
            <p:cNvSpPr txBox="1"/>
            <p:nvPr/>
          </p:nvSpPr>
          <p:spPr>
            <a:xfrm>
              <a:off x="6634859" y="4515185"/>
              <a:ext cx="13805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視野変化(重度)</a:t>
              </a:r>
              <a:endParaRPr/>
            </a:p>
          </p:txBody>
        </p:sp>
        <p:sp>
          <p:nvSpPr>
            <p:cNvPr id="784" name="Google Shape;784;p49"/>
            <p:cNvSpPr/>
            <p:nvPr/>
          </p:nvSpPr>
          <p:spPr>
            <a:xfrm rot="4980000">
              <a:off x="7380886" y="492795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785" name="Google Shape;785;p49"/>
            <p:cNvSpPr txBox="1"/>
            <p:nvPr/>
          </p:nvSpPr>
          <p:spPr>
            <a:xfrm>
              <a:off x="7257269" y="514259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失明</a:t>
              </a:r>
              <a:endParaRPr/>
            </a:p>
          </p:txBody>
        </p:sp>
        <p:sp>
          <p:nvSpPr>
            <p:cNvPr id="786" name="Google Shape;786;p49"/>
            <p:cNvSpPr/>
            <p:nvPr/>
          </p:nvSpPr>
          <p:spPr>
            <a:xfrm rot="3456832">
              <a:off x="7346495" y="3049643"/>
              <a:ext cx="16209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機能障害</a:t>
              </a:r>
              <a:endParaRPr sz="2800" b="0" i="0" u="none" strike="noStrike" cap="none">
                <a:solidFill>
                  <a:srgbClr val="000000"/>
                </a:solidFill>
                <a:latin typeface="Cambria"/>
                <a:ea typeface="Cambria"/>
                <a:cs typeface="Cambria"/>
                <a:sym typeface="Cambria"/>
              </a:endParaRPr>
            </a:p>
          </p:txBody>
        </p:sp>
        <p:sp>
          <p:nvSpPr>
            <p:cNvPr id="787" name="Google Shape;787;p49"/>
            <p:cNvSpPr/>
            <p:nvPr/>
          </p:nvSpPr>
          <p:spPr>
            <a:xfrm>
              <a:off x="3363000" y="1225385"/>
              <a:ext cx="233910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無症候な疾患</a:t>
              </a:r>
              <a:endParaRPr/>
            </a:p>
          </p:txBody>
        </p:sp>
      </p:grpSp>
      <p:sp>
        <p:nvSpPr>
          <p:cNvPr id="788" name="Google Shape;788;p49"/>
          <p:cNvSpPr txBox="1"/>
          <p:nvPr/>
        </p:nvSpPr>
        <p:spPr>
          <a:xfrm>
            <a:off x="2243359" y="5737077"/>
            <a:ext cx="4920629"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前視野緑内障(PPG)の診断</a:t>
            </a:r>
            <a:endParaRPr sz="2800" b="0" i="0" u="none" strike="noStrike" cap="none">
              <a:solidFill>
                <a:srgbClr val="000000"/>
              </a:solidFill>
              <a:latin typeface="Cambria"/>
              <a:ea typeface="Cambria"/>
              <a:cs typeface="Cambria"/>
              <a:sym typeface="Cambria"/>
            </a:endParaRPr>
          </a:p>
        </p:txBody>
      </p:sp>
      <p:sp>
        <p:nvSpPr>
          <p:cNvPr id="789" name="Google Shape;789;p49"/>
          <p:cNvSpPr txBox="1"/>
          <p:nvPr/>
        </p:nvSpPr>
        <p:spPr>
          <a:xfrm>
            <a:off x="2960203" y="6319070"/>
            <a:ext cx="305724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全病期の進行評価</a:t>
            </a:r>
            <a:endParaRPr sz="2800" b="0" i="0" u="none" strike="noStrike" cap="none">
              <a:solidFill>
                <a:srgbClr val="000000"/>
              </a:solidFill>
              <a:latin typeface="Cambria"/>
              <a:ea typeface="Cambria"/>
              <a:cs typeface="Cambria"/>
              <a:sym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50"/>
          <p:cNvSpPr txBox="1">
            <a:spLocks noGrp="1"/>
          </p:cNvSpPr>
          <p:nvPr>
            <p:ph type="title"/>
          </p:nvPr>
        </p:nvSpPr>
        <p:spPr>
          <a:xfrm>
            <a:off x="628650" y="148745"/>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libri"/>
                <a:ea typeface="Calibri"/>
                <a:cs typeface="Calibri"/>
                <a:sym typeface="Calibri"/>
              </a:rPr>
              <a:t>本日のまとめ</a:t>
            </a:r>
            <a:endParaRPr sz="4400" b="0" i="0" u="none" strike="noStrike" cap="none">
              <a:solidFill>
                <a:schemeClr val="dk1"/>
              </a:solidFill>
              <a:latin typeface="Calibri"/>
              <a:ea typeface="Calibri"/>
              <a:cs typeface="Calibri"/>
              <a:sym typeface="Calibri"/>
            </a:endParaRPr>
          </a:p>
        </p:txBody>
      </p:sp>
      <p:sp>
        <p:nvSpPr>
          <p:cNvPr id="796" name="Google Shape;796;p50"/>
          <p:cNvSpPr/>
          <p:nvPr/>
        </p:nvSpPr>
        <p:spPr>
          <a:xfrm>
            <a:off x="341887" y="1851180"/>
            <a:ext cx="8278867" cy="353943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機能(視野)と構造(OCT)から神経節細胞数推定</a:t>
            </a:r>
            <a:endParaRPr sz="28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RGC数の推定は緑内障病期判定の参考となりうる</a:t>
            </a:r>
            <a:endParaRPr sz="28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中期におけるwRGC推定のあまさ</a:t>
            </a:r>
            <a:endParaRPr sz="28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測定機器の進歩で改良される可能性</a:t>
            </a:r>
            <a:endParaRPr sz="2800" b="0" i="0" u="none" strike="noStrike" cap="none">
              <a:solidFill>
                <a:srgbClr val="000000"/>
              </a:solidFill>
              <a:latin typeface="Cambria"/>
              <a:ea typeface="Cambria"/>
              <a:cs typeface="Cambria"/>
              <a:sym typeface="Cambri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445512" y="2129450"/>
            <a:ext cx="8343451" cy="2444824"/>
          </a:xfrm>
          <a:prstGeom prst="rect">
            <a:avLst/>
          </a:prstGeom>
          <a:solidFill>
            <a:schemeClr val="lt1"/>
          </a:solidFill>
          <a:ln>
            <a:noFill/>
          </a:ln>
        </p:spPr>
        <p:txBody>
          <a:bodyPr wrap="square" lIns="91425" tIns="45700" rIns="91425" bIns="45700" anchor="t" anchorCtr="0">
            <a:noAutofit/>
          </a:bodyPr>
          <a:lstStyle/>
          <a:p>
            <a:pPr algn="ctr">
              <a:buClr>
                <a:schemeClr val="dk1"/>
              </a:buClr>
              <a:buSzPct val="25000"/>
            </a:pPr>
            <a:r>
              <a:rPr lang="ja-JP" altLang="en-US" sz="4400" dirty="0">
                <a:solidFill>
                  <a:schemeClr val="dk1"/>
                </a:solidFill>
                <a:latin typeface="+mn-ea"/>
                <a:ea typeface="+mn-ea"/>
                <a:cs typeface="Calibri"/>
                <a:sym typeface="Calibri"/>
              </a:rPr>
              <a:t>網膜神経節細胞数</a:t>
            </a:r>
            <a:r>
              <a:rPr lang="en-US" altLang="ja-JP" sz="4400" dirty="0">
                <a:solidFill>
                  <a:schemeClr val="dk1"/>
                </a:solidFill>
                <a:latin typeface="+mn-ea"/>
                <a:ea typeface="+mn-ea"/>
                <a:cs typeface="Calibri"/>
                <a:sym typeface="Calibri"/>
              </a:rPr>
              <a:t>(</a:t>
            </a:r>
            <a:r>
              <a:rPr lang="en-US" altLang="ja-JP" sz="4400" dirty="0" err="1">
                <a:solidFill>
                  <a:schemeClr val="dk1"/>
                </a:solidFill>
                <a:latin typeface="+mn-ea"/>
                <a:ea typeface="+mn-ea"/>
                <a:cs typeface="Calibri"/>
                <a:sym typeface="Calibri"/>
              </a:rPr>
              <a:t>wRGC</a:t>
            </a:r>
            <a:r>
              <a:rPr lang="en-US" altLang="ja-JP" sz="4400" dirty="0">
                <a:solidFill>
                  <a:schemeClr val="dk1"/>
                </a:solidFill>
                <a:latin typeface="+mn-ea"/>
                <a:ea typeface="+mn-ea"/>
                <a:cs typeface="Calibri"/>
                <a:sym typeface="Calibri"/>
              </a:rPr>
              <a:t>)</a:t>
            </a:r>
          </a:p>
          <a:p>
            <a:pPr algn="ctr">
              <a:buClr>
                <a:schemeClr val="dk1"/>
              </a:buClr>
              <a:buSzPct val="25000"/>
            </a:pPr>
            <a:r>
              <a:rPr lang="ja-JP" altLang="en-US" sz="4400" dirty="0">
                <a:solidFill>
                  <a:schemeClr val="dk1"/>
                </a:solidFill>
                <a:latin typeface="+mn-ea"/>
                <a:ea typeface="+mn-ea"/>
                <a:cs typeface="Calibri"/>
                <a:sym typeface="Calibri"/>
              </a:rPr>
              <a:t>と</a:t>
            </a:r>
            <a:endParaRPr lang="en-US" altLang="ja-JP" sz="4400" dirty="0">
              <a:solidFill>
                <a:schemeClr val="dk1"/>
              </a:solidFill>
              <a:latin typeface="+mn-ea"/>
              <a:ea typeface="+mn-ea"/>
              <a:cs typeface="Calibri"/>
              <a:sym typeface="Calibri"/>
            </a:endParaRPr>
          </a:p>
          <a:p>
            <a:pPr algn="ctr">
              <a:buClr>
                <a:schemeClr val="dk1"/>
              </a:buClr>
              <a:buSzPct val="25000"/>
            </a:pPr>
            <a:r>
              <a:rPr lang="ja-JP" altLang="en-US" sz="4400" dirty="0">
                <a:solidFill>
                  <a:schemeClr val="dk1"/>
                </a:solidFill>
                <a:latin typeface="+mn-ea"/>
                <a:ea typeface="+mn-ea"/>
                <a:cs typeface="Calibri"/>
                <a:sym typeface="Calibri"/>
              </a:rPr>
              <a:t>視野病期</a:t>
            </a:r>
            <a:endParaRPr lang="en-US" altLang="ja-JP" sz="4400" dirty="0">
              <a:solidFill>
                <a:schemeClr val="dk1"/>
              </a:solidFill>
              <a:latin typeface="+mn-ea"/>
              <a:ea typeface="+mn-ea"/>
              <a:cs typeface="Calibri"/>
              <a:sym typeface="Calibri"/>
            </a:endParaRPr>
          </a:p>
          <a:p>
            <a:pPr>
              <a:buClr>
                <a:schemeClr val="dk1"/>
              </a:buClr>
              <a:buSzPct val="25000"/>
            </a:pPr>
            <a:endParaRPr lang="en-US" altLang="ja-JP" sz="4400" dirty="0">
              <a:solidFill>
                <a:schemeClr val="dk1"/>
              </a:solidFill>
              <a:latin typeface="+mn-ea"/>
              <a:ea typeface="+mn-ea"/>
              <a:cs typeface="Calibri"/>
              <a:sym typeface="Calibri"/>
            </a:endParaRPr>
          </a:p>
          <a:p>
            <a:pPr>
              <a:buClr>
                <a:schemeClr val="dk1"/>
              </a:buClr>
              <a:buSzPct val="25000"/>
            </a:pPr>
            <a:r>
              <a:rPr lang="en-US" altLang="ja-JP" sz="4400" dirty="0">
                <a:solidFill>
                  <a:schemeClr val="dk1"/>
                </a:solidFill>
                <a:latin typeface="+mn-ea"/>
                <a:ea typeface="+mn-ea"/>
                <a:cs typeface="Calibri"/>
                <a:sym typeface="Calibri"/>
              </a:rPr>
              <a:t>MD</a:t>
            </a:r>
            <a:r>
              <a:rPr lang="ja-JP" altLang="en-US" sz="4400" dirty="0">
                <a:solidFill>
                  <a:schemeClr val="dk1"/>
                </a:solidFill>
                <a:latin typeface="+mn-ea"/>
                <a:ea typeface="+mn-ea"/>
                <a:cs typeface="Calibri"/>
                <a:sym typeface="Calibri"/>
              </a:rPr>
              <a:t>値</a:t>
            </a:r>
            <a:r>
              <a:rPr lang="en-US" altLang="ja-JP" sz="4400" dirty="0">
                <a:solidFill>
                  <a:schemeClr val="dk1"/>
                </a:solidFill>
                <a:latin typeface="+mn-ea"/>
                <a:ea typeface="+mn-ea"/>
                <a:cs typeface="Calibri"/>
                <a:sym typeface="Calibri"/>
              </a:rPr>
              <a:t>･VFI</a:t>
            </a:r>
            <a:r>
              <a:rPr lang="ja-JP" altLang="en-US" sz="4400" dirty="0">
                <a:solidFill>
                  <a:schemeClr val="dk1"/>
                </a:solidFill>
                <a:latin typeface="+mn-ea"/>
                <a:ea typeface="+mn-ea"/>
                <a:cs typeface="Calibri"/>
                <a:sym typeface="Calibri"/>
              </a:rPr>
              <a:t>との関連性について</a:t>
            </a:r>
            <a:endParaRPr lang="ja-JP" altLang="ja-JP" sz="4400" dirty="0">
              <a:solidFill>
                <a:schemeClr val="dk1"/>
              </a:solidFill>
              <a:latin typeface="+mn-ea"/>
              <a:ea typeface="+mn-ea"/>
              <a:cs typeface="Calibri"/>
              <a:sym typeface="Calibri"/>
            </a:endParaRPr>
          </a:p>
        </p:txBody>
      </p:sp>
    </p:spTree>
    <p:extLst>
      <p:ext uri="{BB962C8B-B14F-4D97-AF65-F5344CB8AC3E}">
        <p14:creationId xmlns:p14="http://schemas.microsoft.com/office/powerpoint/2010/main" val="3996032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aphicFrame>
        <p:nvGraphicFramePr>
          <p:cNvPr id="260" name="Shape 260"/>
          <p:cNvGraphicFramePr/>
          <p:nvPr>
            <p:extLst/>
          </p:nvPr>
        </p:nvGraphicFramePr>
        <p:xfrm>
          <a:off x="1359669" y="3651789"/>
          <a:ext cx="6380675" cy="2302950"/>
        </p:xfrm>
        <a:graphic>
          <a:graphicData uri="http://schemas.openxmlformats.org/drawingml/2006/table">
            <a:tbl>
              <a:tblPr>
                <a:noFill/>
              </a:tblPr>
              <a:tblGrid>
                <a:gridCol w="4364450">
                  <a:extLst>
                    <a:ext uri="{9D8B030D-6E8A-4147-A177-3AD203B41FA5}">
                      <a16:colId xmlns:a16="http://schemas.microsoft.com/office/drawing/2014/main" val="20000"/>
                    </a:ext>
                  </a:extLst>
                </a:gridCol>
                <a:gridCol w="2016225">
                  <a:extLst>
                    <a:ext uri="{9D8B030D-6E8A-4147-A177-3AD203B41FA5}">
                      <a16:colId xmlns:a16="http://schemas.microsoft.com/office/drawing/2014/main" val="20001"/>
                    </a:ext>
                  </a:extLst>
                </a:gridCol>
              </a:tblGrid>
              <a:tr h="745075">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68600" marR="68600" marT="45725" marB="45725">
                    <a:lnL w="9525" cap="flat" cmpd="sng">
                      <a:solidFill>
                        <a:srgbClr val="000000">
                          <a:alpha val="0"/>
                        </a:srgbClr>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a:p>
                  </a:txBody>
                  <a:tcPr marL="68600" marR="68600" marT="45725" marB="45725">
                    <a:lnL w="12700" cap="flat" cmpd="sng">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1557875">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68600" marR="68600" marT="45725" marB="45725">
                    <a:lnL w="9525" cap="flat" cmpd="sng">
                      <a:solidFill>
                        <a:srgbClr val="000000">
                          <a:alpha val="0"/>
                        </a:srgbClr>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68600" marR="68600" marT="45725" marB="45725">
                    <a:lnL w="12700" cap="flat" cmpd="sng">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61" name="Shape 261"/>
          <p:cNvSpPr txBox="1"/>
          <p:nvPr/>
        </p:nvSpPr>
        <p:spPr>
          <a:xfrm>
            <a:off x="611560" y="1423305"/>
            <a:ext cx="8329240" cy="149862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800" b="0" i="0" u="none" strike="noStrike" cap="none" dirty="0">
                <a:solidFill>
                  <a:schemeClr val="dk1"/>
                </a:solidFill>
                <a:latin typeface="+mn-ea"/>
                <a:ea typeface="+mn-ea"/>
                <a:cs typeface="Calibri"/>
                <a:sym typeface="Calibri"/>
              </a:rPr>
              <a:t>2009年9月から2015年7月までに慈恵医大附属病院緑内障外来を受診した 345例661眼のうち、</a:t>
            </a:r>
          </a:p>
          <a:p>
            <a:pPr marL="0" marR="0" lvl="0" indent="0" algn="l" rtl="0">
              <a:lnSpc>
                <a:spcPct val="100000"/>
              </a:lnSpc>
              <a:spcBef>
                <a:spcPts val="0"/>
              </a:spcBef>
              <a:spcAft>
                <a:spcPts val="0"/>
              </a:spcAft>
              <a:buClr>
                <a:schemeClr val="dk1"/>
              </a:buClr>
              <a:buSzPct val="25000"/>
              <a:buFont typeface="Calibri"/>
              <a:buNone/>
            </a:pPr>
            <a:r>
              <a:rPr lang="ja-JP" sz="2800" b="0" i="0" u="none" strike="noStrike" cap="none" dirty="0">
                <a:solidFill>
                  <a:schemeClr val="dk1"/>
                </a:solidFill>
                <a:latin typeface="+mn-ea"/>
                <a:ea typeface="+mn-ea"/>
                <a:cs typeface="Calibri"/>
                <a:sym typeface="Calibri"/>
              </a:rPr>
              <a:t>HFAの信頼性指標とOCT基準を満たす330例572眼</a:t>
            </a:r>
          </a:p>
        </p:txBody>
      </p:sp>
      <p:sp>
        <p:nvSpPr>
          <p:cNvPr id="262" name="Shape 262"/>
          <p:cNvSpPr/>
          <p:nvPr/>
        </p:nvSpPr>
        <p:spPr>
          <a:xfrm>
            <a:off x="6028541" y="3906594"/>
            <a:ext cx="1083600" cy="4617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400" b="0" i="0" u="none" strike="noStrike" cap="none" dirty="0">
                <a:solidFill>
                  <a:schemeClr val="dk1"/>
                </a:solidFill>
                <a:latin typeface="+mn-lt"/>
                <a:ea typeface="Calibri"/>
                <a:cs typeface="Calibri"/>
                <a:sym typeface="Calibri"/>
              </a:rPr>
              <a:t>572眼</a:t>
            </a:r>
          </a:p>
        </p:txBody>
      </p:sp>
      <p:sp>
        <p:nvSpPr>
          <p:cNvPr id="263" name="Shape 263"/>
          <p:cNvSpPr/>
          <p:nvPr/>
        </p:nvSpPr>
        <p:spPr>
          <a:xfrm>
            <a:off x="6028540" y="4535337"/>
            <a:ext cx="2503899" cy="4617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400" b="0" i="0" u="none" strike="noStrike" cap="none" dirty="0">
                <a:solidFill>
                  <a:schemeClr val="dk1"/>
                </a:solidFill>
                <a:latin typeface="+mn-lt"/>
                <a:ea typeface="Calibri"/>
                <a:cs typeface="Calibri"/>
                <a:sym typeface="Calibri"/>
              </a:rPr>
              <a:t>295眼</a:t>
            </a:r>
          </a:p>
        </p:txBody>
      </p:sp>
      <p:sp>
        <p:nvSpPr>
          <p:cNvPr id="264" name="Shape 264"/>
          <p:cNvSpPr/>
          <p:nvPr/>
        </p:nvSpPr>
        <p:spPr>
          <a:xfrm>
            <a:off x="6028540" y="5294587"/>
            <a:ext cx="1783819" cy="4617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400" b="0" i="0" u="none" strike="noStrike" cap="none" dirty="0">
                <a:solidFill>
                  <a:schemeClr val="dk1"/>
                </a:solidFill>
                <a:latin typeface="+mn-lt"/>
                <a:ea typeface="Calibri"/>
                <a:cs typeface="Calibri"/>
                <a:sym typeface="Calibri"/>
              </a:rPr>
              <a:t>277眼</a:t>
            </a:r>
          </a:p>
        </p:txBody>
      </p:sp>
      <p:sp>
        <p:nvSpPr>
          <p:cNvPr id="265" name="Shape 265"/>
          <p:cNvSpPr txBox="1"/>
          <p:nvPr/>
        </p:nvSpPr>
        <p:spPr>
          <a:xfrm>
            <a:off x="3289301" y="2958416"/>
            <a:ext cx="5854700" cy="646331"/>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1400" b="0" i="0" u="none" strike="noStrike" cap="none" dirty="0">
                <a:solidFill>
                  <a:schemeClr val="dk1"/>
                </a:solidFill>
                <a:latin typeface="+mn-lt"/>
                <a:ea typeface="Calibri"/>
                <a:cs typeface="Calibri"/>
                <a:sym typeface="Calibri"/>
              </a:rPr>
              <a:t>HFAの信頼性(固視不良20%未満、偽陽性15%未満、偽陰性33%未満)</a:t>
            </a:r>
          </a:p>
          <a:p>
            <a:pPr marL="0" marR="0" lvl="0" indent="0" algn="l" rtl="0">
              <a:lnSpc>
                <a:spcPct val="100000"/>
              </a:lnSpc>
              <a:spcBef>
                <a:spcPts val="0"/>
              </a:spcBef>
              <a:spcAft>
                <a:spcPts val="0"/>
              </a:spcAft>
              <a:buClr>
                <a:schemeClr val="dk1"/>
              </a:buClr>
              <a:buSzPct val="25000"/>
              <a:buFont typeface="Calibri"/>
              <a:buNone/>
            </a:pPr>
            <a:r>
              <a:rPr lang="ja-JP" sz="1400" b="0" i="0" u="none" strike="noStrike" cap="none" dirty="0">
                <a:solidFill>
                  <a:schemeClr val="dk1"/>
                </a:solidFill>
                <a:latin typeface="+mn-lt"/>
                <a:ea typeface="Calibri"/>
                <a:cs typeface="Calibri"/>
                <a:sym typeface="Calibri"/>
              </a:rPr>
              <a:t>OCT (image quality 6/10 以上、複数回撮像のうち最良の画像を選択)</a:t>
            </a:r>
          </a:p>
        </p:txBody>
      </p:sp>
      <p:sp>
        <p:nvSpPr>
          <p:cNvPr id="266" name="Shape 266"/>
          <p:cNvSpPr txBox="1"/>
          <p:nvPr/>
        </p:nvSpPr>
        <p:spPr>
          <a:xfrm>
            <a:off x="1259632" y="3906597"/>
            <a:ext cx="4176464" cy="46166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400" b="0" i="0" u="none" strike="noStrike" cap="none" dirty="0">
                <a:solidFill>
                  <a:schemeClr val="dk1"/>
                </a:solidFill>
                <a:latin typeface="+mn-lt"/>
                <a:ea typeface="Calibri"/>
                <a:cs typeface="Calibri"/>
                <a:sym typeface="Calibri"/>
              </a:rPr>
              <a:t>原発開放隅角緑内障(広義)</a:t>
            </a:r>
          </a:p>
        </p:txBody>
      </p:sp>
      <p:sp>
        <p:nvSpPr>
          <p:cNvPr id="267" name="Shape 267"/>
          <p:cNvSpPr txBox="1"/>
          <p:nvPr/>
        </p:nvSpPr>
        <p:spPr>
          <a:xfrm>
            <a:off x="1209614" y="4535372"/>
            <a:ext cx="3528392" cy="46166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400" b="0" i="0" u="none" strike="noStrike" cap="none" dirty="0">
                <a:solidFill>
                  <a:schemeClr val="dk1"/>
                </a:solidFill>
                <a:latin typeface="+mn-lt"/>
                <a:ea typeface="Calibri"/>
                <a:cs typeface="Calibri"/>
                <a:sym typeface="Calibri"/>
              </a:rPr>
              <a:t>・開放隅角緑内障(狭義)</a:t>
            </a:r>
          </a:p>
        </p:txBody>
      </p:sp>
      <p:sp>
        <p:nvSpPr>
          <p:cNvPr id="268" name="Shape 268"/>
          <p:cNvSpPr txBox="1"/>
          <p:nvPr/>
        </p:nvSpPr>
        <p:spPr>
          <a:xfrm>
            <a:off x="1259632" y="5294590"/>
            <a:ext cx="3528392" cy="46166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400" b="0" i="0" u="none" strike="noStrike" cap="none" dirty="0">
                <a:solidFill>
                  <a:schemeClr val="dk1"/>
                </a:solidFill>
                <a:latin typeface="+mn-lt"/>
                <a:ea typeface="Calibri"/>
                <a:cs typeface="Calibri"/>
                <a:sym typeface="Calibri"/>
              </a:rPr>
              <a:t>・正常眼圧緑内障</a:t>
            </a:r>
          </a:p>
        </p:txBody>
      </p:sp>
      <p:sp>
        <p:nvSpPr>
          <p:cNvPr id="269" name="Shape 26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ja-JP" sz="4400" b="0" i="0" u="none" strike="noStrike" cap="none" dirty="0">
                <a:solidFill>
                  <a:schemeClr val="dk1"/>
                </a:solidFill>
                <a:latin typeface="Calibri"/>
                <a:ea typeface="Calibri"/>
                <a:cs typeface="Calibri"/>
                <a:sym typeface="Calibri"/>
              </a:rPr>
              <a:t>対象</a:t>
            </a:r>
          </a:p>
        </p:txBody>
      </p:sp>
      <p:sp>
        <p:nvSpPr>
          <p:cNvPr id="270" name="Shape 270"/>
          <p:cNvSpPr txBox="1"/>
          <p:nvPr/>
        </p:nvSpPr>
        <p:spPr>
          <a:xfrm>
            <a:off x="4622800" y="4566451"/>
            <a:ext cx="1186033" cy="400111"/>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000" b="0" i="0" u="none" strike="noStrike" cap="none" dirty="0">
                <a:solidFill>
                  <a:schemeClr val="dk1"/>
                </a:solidFill>
                <a:latin typeface="+mn-lt"/>
                <a:ea typeface="Calibri"/>
                <a:cs typeface="Calibri"/>
                <a:sym typeface="Calibri"/>
              </a:rPr>
              <a:t>(POAG)</a:t>
            </a:r>
          </a:p>
        </p:txBody>
      </p:sp>
      <p:sp>
        <p:nvSpPr>
          <p:cNvPr id="271" name="Shape 271"/>
          <p:cNvSpPr txBox="1"/>
          <p:nvPr/>
        </p:nvSpPr>
        <p:spPr>
          <a:xfrm>
            <a:off x="4738006" y="5384801"/>
            <a:ext cx="957041"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1800" b="0" i="0" u="none" strike="noStrike" cap="none" dirty="0">
                <a:solidFill>
                  <a:schemeClr val="dk1"/>
                </a:solidFill>
                <a:latin typeface="+mn-lt"/>
                <a:ea typeface="Calibri"/>
                <a:cs typeface="Calibri"/>
                <a:sym typeface="Calibri"/>
              </a:rPr>
              <a:t>(NTG)</a:t>
            </a:r>
          </a:p>
        </p:txBody>
      </p:sp>
    </p:spTree>
    <p:extLst>
      <p:ext uri="{BB962C8B-B14F-4D97-AF65-F5344CB8AC3E}">
        <p14:creationId xmlns:p14="http://schemas.microsoft.com/office/powerpoint/2010/main" val="4050036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aphicFrame>
        <p:nvGraphicFramePr>
          <p:cNvPr id="277" name="Shape 277"/>
          <p:cNvGraphicFramePr/>
          <p:nvPr>
            <p:extLst/>
          </p:nvPr>
        </p:nvGraphicFramePr>
        <p:xfrm>
          <a:off x="628651" y="1348508"/>
          <a:ext cx="8172450" cy="4400300"/>
        </p:xfrm>
        <a:graphic>
          <a:graphicData uri="http://schemas.openxmlformats.org/drawingml/2006/table">
            <a:tbl>
              <a:tblPr>
                <a:noFill/>
              </a:tblPr>
              <a:tblGrid>
                <a:gridCol w="28149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gridCol w="2003725">
                  <a:extLst>
                    <a:ext uri="{9D8B030D-6E8A-4147-A177-3AD203B41FA5}">
                      <a16:colId xmlns:a16="http://schemas.microsoft.com/office/drawing/2014/main" val="20002"/>
                    </a:ext>
                  </a:extLst>
                </a:gridCol>
                <a:gridCol w="1432925">
                  <a:extLst>
                    <a:ext uri="{9D8B030D-6E8A-4147-A177-3AD203B41FA5}">
                      <a16:colId xmlns:a16="http://schemas.microsoft.com/office/drawing/2014/main" val="20003"/>
                    </a:ext>
                  </a:extLst>
                </a:gridCol>
              </a:tblGrid>
              <a:tr h="822575">
                <a:tc>
                  <a:txBody>
                    <a:bodyPr/>
                    <a:lstStyle/>
                    <a:p>
                      <a:pPr marL="0" marR="0" lvl="0" indent="0" algn="ctr" rtl="0">
                        <a:lnSpc>
                          <a:spcPct val="100000"/>
                        </a:lnSpc>
                        <a:spcBef>
                          <a:spcPts val="0"/>
                        </a:spcBef>
                        <a:spcAft>
                          <a:spcPts val="0"/>
                        </a:spcAft>
                        <a:buClr>
                          <a:schemeClr val="dk1"/>
                        </a:buClr>
                        <a:buSzPct val="25000"/>
                        <a:buFont typeface="Calibri"/>
                        <a:buNone/>
                      </a:pPr>
                      <a:r>
                        <a:rPr lang="ja-JP" sz="1800" b="0" u="none" strike="noStrike" cap="none" dirty="0">
                          <a:latin typeface="Calibri"/>
                          <a:ea typeface="Calibri"/>
                          <a:cs typeface="Calibri"/>
                          <a:sym typeface="Calibri"/>
                        </a:rPr>
                        <a:t>N＝眼数</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POAG</a:t>
                      </a:r>
                    </a:p>
                    <a:p>
                      <a:pPr marL="0" marR="0" lvl="0" indent="0" algn="ctr"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295</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NTG</a:t>
                      </a:r>
                    </a:p>
                    <a:p>
                      <a:pPr marL="0" marR="0" lvl="0" indent="0" algn="ctr"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277</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p値</a:t>
                      </a:r>
                    </a:p>
                  </a:txBody>
                  <a:tcPr marL="68575" marR="68575" marT="91425" marB="91425"/>
                </a:tc>
                <a:extLst>
                  <a:ext uri="{0D108BD9-81ED-4DB2-BD59-A6C34878D82A}">
                    <a16:rowId xmlns:a16="http://schemas.microsoft.com/office/drawing/2014/main" val="10000"/>
                  </a:ext>
                </a:extLst>
              </a:tr>
              <a:tr h="743775">
                <a:tc>
                  <a:txBody>
                    <a:bodyPr/>
                    <a:lstStyle/>
                    <a:p>
                      <a:pPr marL="0" marR="0" lvl="0" indent="0" algn="l"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平均年齢(歳)</a:t>
                      </a:r>
                    </a:p>
                  </a:txBody>
                  <a:tcPr marL="68575" marR="68575" marT="91425" marB="91425"/>
                </a:tc>
                <a:tc>
                  <a:txBody>
                    <a:bodyPr/>
                    <a:lstStyle/>
                    <a:p>
                      <a:pPr marL="0" marR="0" lvl="0" indent="0" algn="ctr" rtl="0">
                        <a:lnSpc>
                          <a:spcPct val="100000"/>
                        </a:lnSpc>
                        <a:spcBef>
                          <a:spcPts val="0"/>
                        </a:spcBef>
                        <a:spcAft>
                          <a:spcPts val="0"/>
                        </a:spcAft>
                        <a:buClr>
                          <a:schemeClr val="dk1"/>
                        </a:buClr>
                        <a:buSzPct val="25000"/>
                        <a:buFont typeface="Calibri"/>
                        <a:buNone/>
                      </a:pPr>
                      <a:r>
                        <a:rPr lang="ja-JP" sz="2400" b="0" u="none" strike="noStrike" cap="none">
                          <a:solidFill>
                            <a:schemeClr val="dk1"/>
                          </a:solidFill>
                          <a:latin typeface="Calibri"/>
                          <a:ea typeface="Calibri"/>
                          <a:cs typeface="Calibri"/>
                          <a:sym typeface="Calibri"/>
                        </a:rPr>
                        <a:t>59.3±12.2</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57.3±11.2</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p=0.03</a:t>
                      </a:r>
                    </a:p>
                  </a:txBody>
                  <a:tcPr marL="68575" marR="68575" marT="91425" marB="91425"/>
                </a:tc>
                <a:extLst>
                  <a:ext uri="{0D108BD9-81ED-4DB2-BD59-A6C34878D82A}">
                    <a16:rowId xmlns:a16="http://schemas.microsoft.com/office/drawing/2014/main" val="10001"/>
                  </a:ext>
                </a:extLst>
              </a:tr>
              <a:tr h="704650">
                <a:tc>
                  <a:txBody>
                    <a:bodyPr/>
                    <a:lstStyle/>
                    <a:p>
                      <a:pPr marL="0" marR="0" lvl="0" indent="0" algn="l"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平均等価球面度数(D)</a:t>
                      </a:r>
                    </a:p>
                  </a:txBody>
                  <a:tcPr marL="68575" marR="68575" marT="91425" marB="91425"/>
                </a:tc>
                <a:tc>
                  <a:txBody>
                    <a:bodyPr/>
                    <a:lstStyle/>
                    <a:p>
                      <a:pPr marL="0" marR="0" lvl="0" indent="0" algn="ctr" rtl="0">
                        <a:lnSpc>
                          <a:spcPct val="100000"/>
                        </a:lnSpc>
                        <a:spcBef>
                          <a:spcPts val="0"/>
                        </a:spcBef>
                        <a:spcAft>
                          <a:spcPts val="0"/>
                        </a:spcAft>
                        <a:buClr>
                          <a:schemeClr val="dk1"/>
                        </a:buClr>
                        <a:buSzPct val="25000"/>
                        <a:buFont typeface="Arial"/>
                        <a:buNone/>
                      </a:pPr>
                      <a:r>
                        <a:rPr lang="ja-JP" sz="2400" b="0" u="none" strike="noStrike" cap="none">
                          <a:solidFill>
                            <a:schemeClr val="dk1"/>
                          </a:solidFill>
                          <a:latin typeface="Calibri"/>
                          <a:ea typeface="Calibri"/>
                          <a:cs typeface="Calibri"/>
                          <a:sym typeface="Calibri"/>
                        </a:rPr>
                        <a:t>-5.19±4.24</a:t>
                      </a:r>
                    </a:p>
                  </a:txBody>
                  <a:tcPr marL="68575" marR="68575" marT="91425" marB="91425"/>
                </a:tc>
                <a:tc>
                  <a:txBody>
                    <a:bodyPr/>
                    <a:lstStyle/>
                    <a:p>
                      <a:pPr marL="0" marR="0" lvl="0" indent="0" algn="ctr" rtl="0">
                        <a:lnSpc>
                          <a:spcPct val="100000"/>
                        </a:lnSpc>
                        <a:spcBef>
                          <a:spcPts val="0"/>
                        </a:spcBef>
                        <a:spcAft>
                          <a:spcPts val="0"/>
                        </a:spcAft>
                        <a:buClr>
                          <a:schemeClr val="dk1"/>
                        </a:buClr>
                        <a:buSzPct val="25000"/>
                        <a:buFont typeface="Arial"/>
                        <a:buNone/>
                      </a:pPr>
                      <a:r>
                        <a:rPr lang="ja-JP" sz="2400" b="0" u="none" strike="noStrike" cap="none">
                          <a:solidFill>
                            <a:schemeClr val="dk1"/>
                          </a:solidFill>
                          <a:latin typeface="Calibri"/>
                          <a:ea typeface="Calibri"/>
                          <a:cs typeface="Calibri"/>
                          <a:sym typeface="Calibri"/>
                        </a:rPr>
                        <a:t>-4.61±3.53</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N.S.</a:t>
                      </a:r>
                    </a:p>
                  </a:txBody>
                  <a:tcPr marL="68575" marR="68575" marT="91425" marB="91425"/>
                </a:tc>
                <a:extLst>
                  <a:ext uri="{0D108BD9-81ED-4DB2-BD59-A6C34878D82A}">
                    <a16:rowId xmlns:a16="http://schemas.microsoft.com/office/drawing/2014/main" val="10002"/>
                  </a:ext>
                </a:extLst>
              </a:tr>
              <a:tr h="749950">
                <a:tc>
                  <a:txBody>
                    <a:bodyPr/>
                    <a:lstStyle/>
                    <a:p>
                      <a:pPr marL="0" marR="0" lvl="0" indent="0" algn="l"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性別(男：女)</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192:103</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180:97</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N.S.</a:t>
                      </a:r>
                    </a:p>
                  </a:txBody>
                  <a:tcPr marL="68575" marR="68575" marT="91425" marB="91425"/>
                </a:tc>
                <a:extLst>
                  <a:ext uri="{0D108BD9-81ED-4DB2-BD59-A6C34878D82A}">
                    <a16:rowId xmlns:a16="http://schemas.microsoft.com/office/drawing/2014/main" val="10003"/>
                  </a:ext>
                </a:extLst>
              </a:tr>
              <a:tr h="725225">
                <a:tc>
                  <a:txBody>
                    <a:bodyPr/>
                    <a:lstStyle/>
                    <a:p>
                      <a:pPr marL="0" marR="0" lvl="0" indent="0" algn="l"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MD(dB)</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-7.11±7.10</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-6.00±5.94</a:t>
                      </a:r>
                    </a:p>
                  </a:txBody>
                  <a:tcPr marL="68575" marR="68575" marT="91425" marB="91425"/>
                </a:tc>
                <a:tc>
                  <a:txBody>
                    <a:bodyPr/>
                    <a:lstStyle/>
                    <a:p>
                      <a:pPr marL="0" marR="0" lvl="0" indent="0" algn="ctr" rtl="0">
                        <a:lnSpc>
                          <a:spcPct val="100000"/>
                        </a:lnSpc>
                        <a:spcBef>
                          <a:spcPts val="0"/>
                        </a:spcBef>
                        <a:spcAft>
                          <a:spcPts val="0"/>
                        </a:spcAft>
                        <a:buClr>
                          <a:schemeClr val="dk1"/>
                        </a:buClr>
                        <a:buSzPct val="25000"/>
                        <a:buFont typeface="Arial"/>
                        <a:buNone/>
                      </a:pPr>
                      <a:r>
                        <a:rPr lang="ja-JP" sz="2400" b="0" u="none" strike="noStrike" cap="none">
                          <a:solidFill>
                            <a:schemeClr val="dk1"/>
                          </a:solidFill>
                          <a:latin typeface="Calibri"/>
                          <a:ea typeface="Calibri"/>
                          <a:cs typeface="Calibri"/>
                          <a:sym typeface="Calibri"/>
                        </a:rPr>
                        <a:t>N.S.</a:t>
                      </a:r>
                    </a:p>
                  </a:txBody>
                  <a:tcPr marL="68575" marR="68575" marT="91425" marB="91425"/>
                </a:tc>
                <a:extLst>
                  <a:ext uri="{0D108BD9-81ED-4DB2-BD59-A6C34878D82A}">
                    <a16:rowId xmlns:a16="http://schemas.microsoft.com/office/drawing/2014/main" val="10004"/>
                  </a:ext>
                </a:extLst>
              </a:tr>
              <a:tr h="654125">
                <a:tc>
                  <a:txBody>
                    <a:bodyPr/>
                    <a:lstStyle/>
                    <a:p>
                      <a:pPr marL="0" marR="0" lvl="0" indent="0" algn="l" rtl="0">
                        <a:lnSpc>
                          <a:spcPct val="100000"/>
                        </a:lnSpc>
                        <a:spcBef>
                          <a:spcPts val="0"/>
                        </a:spcBef>
                        <a:spcAft>
                          <a:spcPts val="0"/>
                        </a:spcAft>
                        <a:buClr>
                          <a:schemeClr val="lt1"/>
                        </a:buClr>
                        <a:buSzPct val="25000"/>
                        <a:buFont typeface="Calibri"/>
                        <a:buNone/>
                      </a:pPr>
                      <a:r>
                        <a:rPr lang="ja-JP" sz="2000" b="0" u="none" strike="noStrike" cap="none">
                          <a:solidFill>
                            <a:schemeClr val="dk1"/>
                          </a:solidFill>
                          <a:latin typeface="Calibri"/>
                          <a:ea typeface="Calibri"/>
                          <a:cs typeface="Calibri"/>
                          <a:sym typeface="Calibri"/>
                        </a:rPr>
                        <a:t>VFI(%)</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dirty="0">
                          <a:solidFill>
                            <a:schemeClr val="dk1"/>
                          </a:solidFill>
                          <a:latin typeface="Calibri"/>
                          <a:ea typeface="Calibri"/>
                          <a:cs typeface="Calibri"/>
                          <a:sym typeface="Calibri"/>
                        </a:rPr>
                        <a:t>79.2±0.2</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dirty="0">
                          <a:solidFill>
                            <a:schemeClr val="dk1"/>
                          </a:solidFill>
                          <a:latin typeface="Calibri"/>
                          <a:ea typeface="Calibri"/>
                          <a:cs typeface="Calibri"/>
                          <a:sym typeface="Calibri"/>
                        </a:rPr>
                        <a:t>83.5±0.2</a:t>
                      </a:r>
                    </a:p>
                  </a:txBody>
                  <a:tcPr marL="68575" marR="68575" marT="91425" marB="91425"/>
                </a:tc>
                <a:tc>
                  <a:txBody>
                    <a:bodyPr/>
                    <a:lstStyle/>
                    <a:p>
                      <a:pPr marL="0" marR="0" lvl="0" indent="0" algn="ctr" rtl="0">
                        <a:lnSpc>
                          <a:spcPct val="100000"/>
                        </a:lnSpc>
                        <a:spcBef>
                          <a:spcPts val="0"/>
                        </a:spcBef>
                        <a:spcAft>
                          <a:spcPts val="0"/>
                        </a:spcAft>
                        <a:buClr>
                          <a:schemeClr val="lt1"/>
                        </a:buClr>
                        <a:buSzPct val="25000"/>
                        <a:buFont typeface="Calibri"/>
                        <a:buNone/>
                      </a:pPr>
                      <a:r>
                        <a:rPr lang="ja-JP" sz="2400" b="0" u="none" strike="noStrike" cap="none">
                          <a:solidFill>
                            <a:schemeClr val="dk1"/>
                          </a:solidFill>
                          <a:latin typeface="Calibri"/>
                          <a:ea typeface="Calibri"/>
                          <a:cs typeface="Calibri"/>
                          <a:sym typeface="Calibri"/>
                        </a:rPr>
                        <a:t>p=0.05</a:t>
                      </a:r>
                    </a:p>
                  </a:txBody>
                  <a:tcPr marL="68575" marR="68575" marT="91425" marB="91425"/>
                </a:tc>
                <a:extLst>
                  <a:ext uri="{0D108BD9-81ED-4DB2-BD59-A6C34878D82A}">
                    <a16:rowId xmlns:a16="http://schemas.microsoft.com/office/drawing/2014/main" val="10005"/>
                  </a:ext>
                </a:extLst>
              </a:tr>
            </a:tbl>
          </a:graphicData>
        </a:graphic>
      </p:graphicFrame>
      <p:sp>
        <p:nvSpPr>
          <p:cNvPr id="278" name="Shape 278"/>
          <p:cNvSpPr txBox="1"/>
          <p:nvPr/>
        </p:nvSpPr>
        <p:spPr>
          <a:xfrm>
            <a:off x="6096000" y="6072516"/>
            <a:ext cx="2959100" cy="5184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1800" b="0" i="0" u="none" strike="noStrike" cap="none" dirty="0">
                <a:solidFill>
                  <a:schemeClr val="dk1"/>
                </a:solidFill>
                <a:latin typeface="+mn-ea"/>
                <a:ea typeface="+mn-ea"/>
                <a:cs typeface="Calibri"/>
                <a:sym typeface="Calibri"/>
              </a:rPr>
              <a:t>wilcoxon rank sum test</a:t>
            </a:r>
          </a:p>
          <a:p>
            <a:pPr marL="0" marR="0" lvl="0" indent="0" algn="l" rtl="0">
              <a:lnSpc>
                <a:spcPct val="100000"/>
              </a:lnSpc>
              <a:spcBef>
                <a:spcPts val="0"/>
              </a:spcBef>
              <a:spcAft>
                <a:spcPts val="0"/>
              </a:spcAft>
              <a:buClr>
                <a:schemeClr val="dk1"/>
              </a:buClr>
              <a:buSzPct val="25000"/>
              <a:buFont typeface="Calibri"/>
              <a:buNone/>
            </a:pPr>
            <a:r>
              <a:rPr lang="ja-JP" sz="1800" b="0" i="0" u="none" strike="noStrike" cap="none" dirty="0">
                <a:solidFill>
                  <a:schemeClr val="dk1"/>
                </a:solidFill>
                <a:latin typeface="+mn-ea"/>
                <a:ea typeface="+mn-ea"/>
                <a:cs typeface="Calibri"/>
                <a:sym typeface="Calibri"/>
              </a:rPr>
              <a:t>X2 test</a:t>
            </a:r>
          </a:p>
        </p:txBody>
      </p:sp>
      <p:sp>
        <p:nvSpPr>
          <p:cNvPr id="279" name="Shape 279"/>
          <p:cNvSpPr txBox="1"/>
          <p:nvPr/>
        </p:nvSpPr>
        <p:spPr>
          <a:xfrm>
            <a:off x="1079528" y="6072516"/>
            <a:ext cx="1915551"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1400" b="0" i="0" u="none" strike="noStrike" cap="none">
                <a:solidFill>
                  <a:schemeClr val="dk1"/>
                </a:solidFill>
                <a:latin typeface="+mn-lt"/>
                <a:ea typeface="Calibri"/>
                <a:cs typeface="Calibri"/>
                <a:sym typeface="Calibri"/>
              </a:rPr>
              <a:t>平均±標準偏差</a:t>
            </a:r>
          </a:p>
        </p:txBody>
      </p:sp>
      <p:sp>
        <p:nvSpPr>
          <p:cNvPr id="280" name="Shape 280"/>
          <p:cNvSpPr txBox="1">
            <a:spLocks noGrp="1"/>
          </p:cNvSpPr>
          <p:nvPr>
            <p:ph type="title"/>
          </p:nvPr>
        </p:nvSpPr>
        <p:spPr>
          <a:xfrm>
            <a:off x="628651" y="22946"/>
            <a:ext cx="7886700" cy="1325563"/>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ja-JP" sz="4400" b="0" i="0" u="none" strike="noStrike" cap="none" dirty="0">
                <a:solidFill>
                  <a:schemeClr val="dk1"/>
                </a:solidFill>
                <a:latin typeface="+mj-ea"/>
                <a:ea typeface="+mj-ea"/>
                <a:cs typeface="Calibri"/>
                <a:sym typeface="Calibri"/>
              </a:rPr>
              <a:t>対象</a:t>
            </a:r>
          </a:p>
        </p:txBody>
      </p:sp>
    </p:spTree>
    <p:extLst>
      <p:ext uri="{BB962C8B-B14F-4D97-AF65-F5344CB8AC3E}">
        <p14:creationId xmlns:p14="http://schemas.microsoft.com/office/powerpoint/2010/main" val="3637102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873" y="451737"/>
            <a:ext cx="8382000" cy="665162"/>
          </a:xfrm>
        </p:spPr>
        <p:txBody>
          <a:bodyPr/>
          <a:lstStyle/>
          <a:p>
            <a:pPr algn="ctr"/>
            <a:r>
              <a:rPr kumimoji="1" lang="ja-JP" altLang="en-US" dirty="0">
                <a:solidFill>
                  <a:schemeClr val="tx1"/>
                </a:solidFill>
                <a:latin typeface="+mj-ea"/>
                <a:ea typeface="+mj-ea"/>
              </a:rPr>
              <a:t>方法</a:t>
            </a:r>
          </a:p>
        </p:txBody>
      </p:sp>
      <p:pic>
        <p:nvPicPr>
          <p:cNvPr id="3" name="コンテンツ プレースホルダ 4" descr="takahashi yoshimi L OCT 全面.jpg"/>
          <p:cNvPicPr>
            <a:picLocks noChangeAspect="1"/>
          </p:cNvPicPr>
          <p:nvPr/>
        </p:nvPicPr>
        <p:blipFill>
          <a:blip r:embed="rId3" cstate="print"/>
          <a:stretch>
            <a:fillRect/>
          </a:stretch>
        </p:blipFill>
        <p:spPr>
          <a:xfrm>
            <a:off x="323528" y="1043253"/>
            <a:ext cx="2478790" cy="2724863"/>
          </a:xfrm>
          <a:prstGeom prst="rect">
            <a:avLst/>
          </a:prstGeom>
        </p:spPr>
      </p:pic>
      <p:pic>
        <p:nvPicPr>
          <p:cNvPr id="4" name="コンテンツ プレースホルダ 5" descr="takahashi yoshimi L HFA 全面.jpg"/>
          <p:cNvPicPr>
            <a:picLocks noChangeAspect="1"/>
          </p:cNvPicPr>
          <p:nvPr/>
        </p:nvPicPr>
        <p:blipFill>
          <a:blip r:embed="rId4" cstate="print"/>
          <a:stretch>
            <a:fillRect/>
          </a:stretch>
        </p:blipFill>
        <p:spPr>
          <a:xfrm>
            <a:off x="301037" y="4022179"/>
            <a:ext cx="2523772" cy="2724863"/>
          </a:xfrm>
          <a:prstGeom prst="rect">
            <a:avLst/>
          </a:prstGeom>
          <a:scene3d>
            <a:camera prst="orthographicFront">
              <a:rot lat="0" lon="0" rev="0"/>
            </a:camera>
            <a:lightRig rig="threePt" dir="t"/>
          </a:scene3d>
        </p:spPr>
      </p:pic>
      <p:sp>
        <p:nvSpPr>
          <p:cNvPr id="5" name="正方形/長方形 4"/>
          <p:cNvSpPr/>
          <p:nvPr/>
        </p:nvSpPr>
        <p:spPr>
          <a:xfrm>
            <a:off x="3433041" y="5013176"/>
            <a:ext cx="5518437" cy="830997"/>
          </a:xfrm>
          <a:prstGeom prst="rect">
            <a:avLst/>
          </a:prstGeom>
        </p:spPr>
        <p:txBody>
          <a:bodyPr wrap="square">
            <a:spAutoFit/>
          </a:bodyPr>
          <a:lstStyle/>
          <a:p>
            <a:r>
              <a:rPr lang="ja-JP" altLang="en-US" sz="2400" dirty="0">
                <a:latin typeface="+mn-lt"/>
              </a:rPr>
              <a:t>同一日に測定を</a:t>
            </a:r>
            <a:r>
              <a:rPr lang="ja-JP" altLang="en-US" sz="2400" dirty="0">
                <a:latin typeface="+mj-lt"/>
              </a:rPr>
              <a:t>行い</a:t>
            </a:r>
            <a:r>
              <a:rPr lang="en-US" altLang="ja-JP" sz="2400" dirty="0">
                <a:latin typeface="+mj-lt"/>
              </a:rPr>
              <a:t>Medeiros</a:t>
            </a:r>
            <a:r>
              <a:rPr lang="ja-JP" altLang="en-US" sz="2400" dirty="0">
                <a:latin typeface="+mj-lt"/>
              </a:rPr>
              <a:t>の方法を用いて</a:t>
            </a:r>
            <a:r>
              <a:rPr lang="en-US" altLang="ja-JP" sz="2400" dirty="0">
                <a:latin typeface="+mj-lt"/>
              </a:rPr>
              <a:t>wRGC</a:t>
            </a:r>
            <a:r>
              <a:rPr kumimoji="1" lang="en-US" altLang="ja-JP" sz="2400" dirty="0">
                <a:latin typeface="+mj-lt"/>
              </a:rPr>
              <a:t>¹⁾</a:t>
            </a:r>
            <a:r>
              <a:rPr lang="ja-JP" altLang="en-US" sz="2400" dirty="0">
                <a:latin typeface="+mj-lt"/>
              </a:rPr>
              <a:t>を算出した</a:t>
            </a:r>
          </a:p>
        </p:txBody>
      </p:sp>
      <p:sp>
        <p:nvSpPr>
          <p:cNvPr id="6" name="正方形/長方形 5"/>
          <p:cNvSpPr/>
          <p:nvPr/>
        </p:nvSpPr>
        <p:spPr>
          <a:xfrm>
            <a:off x="5066362" y="6449675"/>
            <a:ext cx="3950744" cy="307777"/>
          </a:xfrm>
          <a:prstGeom prst="rect">
            <a:avLst/>
          </a:prstGeom>
        </p:spPr>
        <p:txBody>
          <a:bodyPr wrap="square">
            <a:spAutoFit/>
          </a:bodyPr>
          <a:lstStyle/>
          <a:p>
            <a:r>
              <a:rPr lang="en-US" altLang="ja-JP" dirty="0">
                <a:latin typeface="+mj-lt"/>
              </a:rPr>
              <a:t>FelipeA. Medeiros, et al, ArchOphthalmol. 2012</a:t>
            </a:r>
          </a:p>
        </p:txBody>
      </p:sp>
      <p:sp>
        <p:nvSpPr>
          <p:cNvPr id="8" name="正方形/長方形 7"/>
          <p:cNvSpPr/>
          <p:nvPr/>
        </p:nvSpPr>
        <p:spPr>
          <a:xfrm>
            <a:off x="4760477" y="3915396"/>
            <a:ext cx="3960440" cy="307777"/>
          </a:xfrm>
          <a:prstGeom prst="rect">
            <a:avLst/>
          </a:prstGeom>
        </p:spPr>
        <p:txBody>
          <a:bodyPr wrap="square">
            <a:spAutoFit/>
          </a:bodyPr>
          <a:lstStyle/>
          <a:p>
            <a:r>
              <a:rPr lang="en-US" altLang="ja-JP" dirty="0">
                <a:latin typeface="+mj-lt"/>
              </a:rPr>
              <a:t>Humphrey</a:t>
            </a:r>
            <a:r>
              <a:rPr lang="ja-JP" altLang="en-US" dirty="0">
                <a:latin typeface="+mj-lt"/>
              </a:rPr>
              <a:t>視野計</a:t>
            </a:r>
            <a:r>
              <a:rPr lang="en-US" altLang="ja-JP" dirty="0">
                <a:latin typeface="+mj-lt"/>
              </a:rPr>
              <a:t>(HFA:Carl Zeiss</a:t>
            </a:r>
            <a:r>
              <a:rPr lang="ja-JP" altLang="en-US" dirty="0">
                <a:latin typeface="+mj-lt"/>
              </a:rPr>
              <a:t>）</a:t>
            </a:r>
          </a:p>
        </p:txBody>
      </p:sp>
      <p:sp>
        <p:nvSpPr>
          <p:cNvPr id="9" name="正方形/長方形 8"/>
          <p:cNvSpPr/>
          <p:nvPr/>
        </p:nvSpPr>
        <p:spPr>
          <a:xfrm>
            <a:off x="4764427" y="2405685"/>
            <a:ext cx="3335806" cy="307777"/>
          </a:xfrm>
          <a:prstGeom prst="rect">
            <a:avLst/>
          </a:prstGeom>
        </p:spPr>
        <p:txBody>
          <a:bodyPr wrap="square">
            <a:spAutoFit/>
          </a:bodyPr>
          <a:lstStyle/>
          <a:p>
            <a:r>
              <a:rPr lang="en-US" altLang="ja-JP" dirty="0">
                <a:latin typeface="+mj-lt"/>
              </a:rPr>
              <a:t>Cirrus HD-OCT</a:t>
            </a:r>
            <a:r>
              <a:rPr lang="ja-JP" altLang="en-US" dirty="0">
                <a:latin typeface="+mj-lt"/>
              </a:rPr>
              <a:t>（</a:t>
            </a:r>
            <a:r>
              <a:rPr lang="en-US" altLang="ja-JP" dirty="0">
                <a:latin typeface="+mj-lt"/>
              </a:rPr>
              <a:t>OCT:Carl Zeiss</a:t>
            </a:r>
            <a:r>
              <a:rPr lang="ja-JP" altLang="en-US" dirty="0">
                <a:latin typeface="+mj-lt"/>
              </a:rPr>
              <a:t>）</a:t>
            </a:r>
          </a:p>
        </p:txBody>
      </p:sp>
      <p:sp>
        <p:nvSpPr>
          <p:cNvPr id="10" name="正方形/長方形 9"/>
          <p:cNvSpPr/>
          <p:nvPr/>
        </p:nvSpPr>
        <p:spPr>
          <a:xfrm>
            <a:off x="5407351" y="2816594"/>
            <a:ext cx="2082621" cy="307777"/>
          </a:xfrm>
          <a:prstGeom prst="rect">
            <a:avLst/>
          </a:prstGeom>
        </p:spPr>
        <p:txBody>
          <a:bodyPr wrap="none">
            <a:spAutoFit/>
          </a:bodyPr>
          <a:lstStyle/>
          <a:p>
            <a:r>
              <a:rPr lang="en-US" altLang="ja-JP" dirty="0">
                <a:latin typeface="+mj-lt"/>
              </a:rPr>
              <a:t>optic disc cube</a:t>
            </a:r>
            <a:r>
              <a:rPr lang="ja-JP" altLang="en-US" dirty="0">
                <a:latin typeface="+mj-lt"/>
              </a:rPr>
              <a:t>　</a:t>
            </a:r>
            <a:r>
              <a:rPr lang="en-US" altLang="ja-JP" dirty="0">
                <a:latin typeface="+mj-lt"/>
              </a:rPr>
              <a:t>200×200</a:t>
            </a:r>
            <a:endParaRPr lang="ja-JP" altLang="en-US" dirty="0">
              <a:latin typeface="+mj-lt"/>
            </a:endParaRPr>
          </a:p>
        </p:txBody>
      </p:sp>
      <p:sp>
        <p:nvSpPr>
          <p:cNvPr id="11" name="正方形/長方形 10"/>
          <p:cNvSpPr/>
          <p:nvPr/>
        </p:nvSpPr>
        <p:spPr>
          <a:xfrm>
            <a:off x="3973723" y="3218775"/>
            <a:ext cx="2310575" cy="461665"/>
          </a:xfrm>
          <a:prstGeom prst="rect">
            <a:avLst/>
          </a:prstGeom>
        </p:spPr>
        <p:txBody>
          <a:bodyPr wrap="square">
            <a:spAutoFit/>
          </a:bodyPr>
          <a:lstStyle/>
          <a:p>
            <a:r>
              <a:rPr lang="ja-JP" altLang="en-US" sz="2400" dirty="0">
                <a:latin typeface="+mn-lt"/>
              </a:rPr>
              <a:t>静的視野計</a:t>
            </a:r>
            <a:endParaRPr lang="en-US" altLang="ja-JP" sz="2400" dirty="0">
              <a:latin typeface="+mn-lt"/>
            </a:endParaRPr>
          </a:p>
        </p:txBody>
      </p:sp>
      <p:sp>
        <p:nvSpPr>
          <p:cNvPr id="12" name="正方形/長方形 11"/>
          <p:cNvSpPr/>
          <p:nvPr/>
        </p:nvSpPr>
        <p:spPr>
          <a:xfrm>
            <a:off x="3945196" y="1906663"/>
            <a:ext cx="2031325" cy="461665"/>
          </a:xfrm>
          <a:prstGeom prst="rect">
            <a:avLst/>
          </a:prstGeom>
        </p:spPr>
        <p:txBody>
          <a:bodyPr wrap="none">
            <a:spAutoFit/>
          </a:bodyPr>
          <a:lstStyle/>
          <a:p>
            <a:r>
              <a:rPr lang="ja-JP" altLang="ja-JP" sz="2400" dirty="0">
                <a:latin typeface="+mn-lt"/>
              </a:rPr>
              <a:t>光干渉断層計</a:t>
            </a:r>
            <a:endParaRPr lang="en-US" altLang="ja-JP" sz="2400" dirty="0">
              <a:latin typeface="+mn-lt"/>
            </a:endParaRPr>
          </a:p>
        </p:txBody>
      </p:sp>
      <p:sp>
        <p:nvSpPr>
          <p:cNvPr id="13" name="正方形/長方形 12"/>
          <p:cNvSpPr/>
          <p:nvPr/>
        </p:nvSpPr>
        <p:spPr>
          <a:xfrm>
            <a:off x="5536649" y="4458129"/>
            <a:ext cx="1941557" cy="307777"/>
          </a:xfrm>
          <a:prstGeom prst="rect">
            <a:avLst/>
          </a:prstGeom>
        </p:spPr>
        <p:txBody>
          <a:bodyPr wrap="none">
            <a:spAutoFit/>
          </a:bodyPr>
          <a:lstStyle/>
          <a:p>
            <a:r>
              <a:rPr lang="en-US" altLang="ja-JP" dirty="0">
                <a:latin typeface="+mj-lt"/>
              </a:rPr>
              <a:t>SITA Standard</a:t>
            </a:r>
            <a:r>
              <a:rPr lang="ja-JP" altLang="en-US" dirty="0">
                <a:latin typeface="+mj-lt"/>
              </a:rPr>
              <a:t>中心 </a:t>
            </a:r>
            <a:r>
              <a:rPr lang="en-US" altLang="ja-JP" dirty="0">
                <a:latin typeface="+mj-lt"/>
              </a:rPr>
              <a:t>30-2</a:t>
            </a:r>
            <a:endParaRPr lang="ja-JP" altLang="en-US" dirty="0">
              <a:latin typeface="+mj-lt"/>
            </a:endParaRPr>
          </a:p>
        </p:txBody>
      </p:sp>
      <p:sp>
        <p:nvSpPr>
          <p:cNvPr id="7" name="正方形/長方形 6"/>
          <p:cNvSpPr/>
          <p:nvPr/>
        </p:nvSpPr>
        <p:spPr>
          <a:xfrm>
            <a:off x="3433041" y="6008425"/>
            <a:ext cx="5287876" cy="338554"/>
          </a:xfrm>
          <a:prstGeom prst="rect">
            <a:avLst/>
          </a:prstGeom>
        </p:spPr>
        <p:txBody>
          <a:bodyPr wrap="square">
            <a:spAutoFit/>
          </a:bodyPr>
          <a:lstStyle/>
          <a:p>
            <a:r>
              <a:rPr kumimoji="1" lang="en-US" altLang="ja-JP" sz="1600" dirty="0">
                <a:latin typeface="+mj-lt"/>
              </a:rPr>
              <a:t>¹⁾ </a:t>
            </a:r>
            <a:r>
              <a:rPr kumimoji="1" lang="en-US" altLang="ja-JP" sz="1600" dirty="0" err="1">
                <a:latin typeface="+mj-lt"/>
              </a:rPr>
              <a:t>wRGC</a:t>
            </a:r>
            <a:r>
              <a:rPr kumimoji="1" lang="en-US" altLang="ja-JP" sz="1600" dirty="0">
                <a:latin typeface="+mj-lt"/>
              </a:rPr>
              <a:t>  </a:t>
            </a:r>
            <a:r>
              <a:rPr lang="ja-JP" altLang="ja-JP" sz="1600" dirty="0">
                <a:solidFill>
                  <a:schemeClr val="dk1"/>
                </a:solidFill>
                <a:latin typeface="+mj-lt"/>
                <a:ea typeface="Calibri"/>
                <a:cs typeface="Calibri"/>
                <a:sym typeface="Calibri"/>
              </a:rPr>
              <a:t>= (1+MD/30)*OCTrgc+(-MD/30)*SAPrgc</a:t>
            </a:r>
          </a:p>
        </p:txBody>
      </p:sp>
      <p:sp>
        <p:nvSpPr>
          <p:cNvPr id="14" name="正方形/長方形 13"/>
          <p:cNvSpPr/>
          <p:nvPr/>
        </p:nvSpPr>
        <p:spPr>
          <a:xfrm>
            <a:off x="3438993" y="1275982"/>
            <a:ext cx="1627369" cy="523220"/>
          </a:xfrm>
          <a:prstGeom prst="rect">
            <a:avLst/>
          </a:prstGeom>
        </p:spPr>
        <p:txBody>
          <a:bodyPr wrap="none">
            <a:spAutoFit/>
          </a:bodyPr>
          <a:lstStyle/>
          <a:p>
            <a:r>
              <a:rPr lang="ja-JP" altLang="en-US" sz="2800" dirty="0">
                <a:latin typeface="ＭＳ Ｐゴシック" pitchFamily="50" charset="-128"/>
              </a:rPr>
              <a:t>測定機器</a:t>
            </a:r>
            <a:endParaRPr lang="ja-JP" altLang="en-US" sz="2800" dirty="0"/>
          </a:p>
        </p:txBody>
      </p:sp>
    </p:spTree>
    <p:extLst>
      <p:ext uri="{BB962C8B-B14F-4D97-AF65-F5344CB8AC3E}">
        <p14:creationId xmlns:p14="http://schemas.microsoft.com/office/powerpoint/2010/main" val="910645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descr="vfi vs wrgc1.png"/>
          <p:cNvPicPr preferRelativeResize="0"/>
          <p:nvPr/>
        </p:nvPicPr>
        <p:blipFill rotWithShape="1">
          <a:blip r:embed="rId3">
            <a:alphaModFix/>
          </a:blip>
          <a:srcRect/>
          <a:stretch/>
        </p:blipFill>
        <p:spPr>
          <a:xfrm>
            <a:off x="4423925" y="1003575"/>
            <a:ext cx="4701195" cy="5708401"/>
          </a:xfrm>
          <a:prstGeom prst="rect">
            <a:avLst/>
          </a:prstGeom>
          <a:noFill/>
          <a:ln>
            <a:noFill/>
          </a:ln>
        </p:spPr>
      </p:pic>
      <p:pic>
        <p:nvPicPr>
          <p:cNvPr id="286" name="Shape 286" descr="md vs wrgc1.png"/>
          <p:cNvPicPr preferRelativeResize="0"/>
          <p:nvPr/>
        </p:nvPicPr>
        <p:blipFill rotWithShape="1">
          <a:blip r:embed="rId4">
            <a:alphaModFix/>
          </a:blip>
          <a:srcRect/>
          <a:stretch/>
        </p:blipFill>
        <p:spPr>
          <a:xfrm>
            <a:off x="54650" y="1003575"/>
            <a:ext cx="4612673" cy="5708401"/>
          </a:xfrm>
          <a:prstGeom prst="rect">
            <a:avLst/>
          </a:prstGeom>
          <a:noFill/>
          <a:ln>
            <a:noFill/>
          </a:ln>
        </p:spPr>
      </p:pic>
      <p:sp>
        <p:nvSpPr>
          <p:cNvPr id="288" name="Shape 288"/>
          <p:cNvSpPr txBox="1"/>
          <p:nvPr/>
        </p:nvSpPr>
        <p:spPr>
          <a:xfrm>
            <a:off x="5493874" y="2548670"/>
            <a:ext cx="1443300" cy="5040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a:solidFill>
                  <a:srgbClr val="000000"/>
                </a:solidFill>
                <a:latin typeface="Arial"/>
                <a:ea typeface="Arial"/>
                <a:cs typeface="Arial"/>
                <a:sym typeface="Arial"/>
              </a:rPr>
              <a:t>r=0.85</a:t>
            </a:r>
          </a:p>
        </p:txBody>
      </p:sp>
      <p:sp>
        <p:nvSpPr>
          <p:cNvPr id="289" name="Shape 289"/>
          <p:cNvSpPr txBox="1"/>
          <p:nvPr/>
        </p:nvSpPr>
        <p:spPr>
          <a:xfrm>
            <a:off x="5193150" y="5668875"/>
            <a:ext cx="3760200" cy="335100"/>
          </a:xfrm>
          <a:prstGeom prst="rect">
            <a:avLst/>
          </a:prstGeom>
          <a:solidFill>
            <a:schemeClr val="l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1600" b="0" i="0" u="none" strike="noStrike" cap="none">
                <a:solidFill>
                  <a:srgbClr val="000000"/>
                </a:solidFill>
                <a:latin typeface="Arial"/>
                <a:ea typeface="Arial"/>
                <a:cs typeface="Arial"/>
                <a:sym typeface="Arial"/>
              </a:rPr>
              <a:t>0%    20%    40%   60%  80%   100% </a:t>
            </a:r>
          </a:p>
        </p:txBody>
      </p:sp>
      <p:sp>
        <p:nvSpPr>
          <p:cNvPr id="291" name="Shape 291"/>
          <p:cNvSpPr/>
          <p:nvPr/>
        </p:nvSpPr>
        <p:spPr>
          <a:xfrm>
            <a:off x="6168325" y="1175823"/>
            <a:ext cx="2785025" cy="400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sz="2400" i="0" u="none" strike="noStrike" cap="none" dirty="0">
                <a:solidFill>
                  <a:schemeClr val="dk1"/>
                </a:solidFill>
                <a:latin typeface="+mn-ea"/>
                <a:ea typeface="+mn-ea"/>
                <a:sym typeface="Arial"/>
              </a:rPr>
              <a:t>全例</a:t>
            </a:r>
            <a:r>
              <a:rPr lang="ja-JP" altLang="en-US" sz="2400" dirty="0">
                <a:solidFill>
                  <a:schemeClr val="dk1"/>
                </a:solidFill>
                <a:latin typeface="+mn-ea"/>
                <a:ea typeface="+mn-ea"/>
              </a:rPr>
              <a:t>対象</a:t>
            </a:r>
            <a:r>
              <a:rPr lang="ja-JP" sz="2400" i="0" u="none" strike="noStrike" cap="none" dirty="0">
                <a:solidFill>
                  <a:schemeClr val="dk1"/>
                </a:solidFill>
                <a:latin typeface="+mn-ea"/>
                <a:ea typeface="+mn-ea"/>
                <a:sym typeface="Arial"/>
              </a:rPr>
              <a:t>(n=572)</a:t>
            </a:r>
          </a:p>
        </p:txBody>
      </p:sp>
      <p:sp>
        <p:nvSpPr>
          <p:cNvPr id="9" name="Shape 288"/>
          <p:cNvSpPr txBox="1"/>
          <p:nvPr/>
        </p:nvSpPr>
        <p:spPr>
          <a:xfrm>
            <a:off x="1282814" y="2548670"/>
            <a:ext cx="1443300" cy="5040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r=0.8</a:t>
            </a:r>
            <a:r>
              <a:rPr lang="en-US" altLang="ja-JP" sz="2800" b="0" i="0" u="none" strike="noStrike" cap="none" dirty="0">
                <a:solidFill>
                  <a:srgbClr val="000000"/>
                </a:solidFill>
                <a:latin typeface="Arial"/>
                <a:ea typeface="Arial"/>
                <a:cs typeface="Arial"/>
                <a:sym typeface="Arial"/>
              </a:rPr>
              <a:t>7</a:t>
            </a:r>
            <a:endParaRPr lang="ja-JP" sz="2800" b="0" i="0" u="none" strike="noStrike" cap="none" dirty="0">
              <a:solidFill>
                <a:srgbClr val="000000"/>
              </a:solidFill>
              <a:latin typeface="Arial"/>
              <a:ea typeface="Arial"/>
              <a:cs typeface="Arial"/>
              <a:sym typeface="Arial"/>
            </a:endParaRPr>
          </a:p>
        </p:txBody>
      </p:sp>
      <p:sp>
        <p:nvSpPr>
          <p:cNvPr id="11" name="タイトル 1"/>
          <p:cNvSpPr txBox="1">
            <a:spLocks/>
          </p:cNvSpPr>
          <p:nvPr/>
        </p:nvSpPr>
        <p:spPr>
          <a:xfrm>
            <a:off x="381000" y="332656"/>
            <a:ext cx="8382000" cy="664797"/>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pPr algn="ctr"/>
            <a:r>
              <a:rPr lang="ja-JP" altLang="en-US" dirty="0">
                <a:solidFill>
                  <a:schemeClr val="tx1"/>
                </a:solidFill>
                <a:latin typeface="+mj-ea"/>
                <a:ea typeface="+mj-ea"/>
              </a:rPr>
              <a:t>結果・</a:t>
            </a:r>
            <a:r>
              <a:rPr lang="en-US" altLang="ja-JP" dirty="0" err="1">
                <a:solidFill>
                  <a:schemeClr val="tx1"/>
                </a:solidFill>
                <a:latin typeface="+mj-ea"/>
                <a:ea typeface="+mj-ea"/>
              </a:rPr>
              <a:t>wRGC</a:t>
            </a:r>
            <a:r>
              <a:rPr lang="ja-JP" altLang="en-US" dirty="0">
                <a:solidFill>
                  <a:schemeClr val="tx1"/>
                </a:solidFill>
                <a:latin typeface="+mj-ea"/>
                <a:ea typeface="+mj-ea"/>
              </a:rPr>
              <a:t>と</a:t>
            </a:r>
            <a:r>
              <a:rPr lang="en-US" altLang="ja-JP" dirty="0">
                <a:solidFill>
                  <a:schemeClr val="tx1"/>
                </a:solidFill>
                <a:latin typeface="+mj-ea"/>
                <a:ea typeface="+mj-ea"/>
              </a:rPr>
              <a:t>MD,VFI</a:t>
            </a:r>
            <a:r>
              <a:rPr lang="ja-JP" altLang="en-US" dirty="0">
                <a:solidFill>
                  <a:schemeClr val="tx1"/>
                </a:solidFill>
                <a:latin typeface="+mj-ea"/>
                <a:ea typeface="+mj-ea"/>
              </a:rPr>
              <a:t>との相関</a:t>
            </a:r>
            <a:endParaRPr kumimoji="1" lang="ja-JP" altLang="en-US" dirty="0">
              <a:latin typeface="+mj-ea"/>
              <a:ea typeface="+mj-ea"/>
            </a:endParaRPr>
          </a:p>
        </p:txBody>
      </p:sp>
    </p:spTree>
    <p:extLst>
      <p:ext uri="{BB962C8B-B14F-4D97-AF65-F5344CB8AC3E}">
        <p14:creationId xmlns:p14="http://schemas.microsoft.com/office/powerpoint/2010/main" val="1405411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ja-JP" altLang="en-US" sz="4400" b="0" i="0" u="none" strike="noStrike" cap="none" dirty="0">
                <a:solidFill>
                  <a:schemeClr val="dk1"/>
                </a:solidFill>
                <a:latin typeface="+mj-ea"/>
                <a:ea typeface="+mj-ea"/>
                <a:cs typeface="Calibri"/>
                <a:sym typeface="Calibri"/>
              </a:rPr>
              <a:t>サブ</a:t>
            </a:r>
            <a:r>
              <a:rPr lang="ja-JP" sz="4400" b="0" i="0" u="none" strike="noStrike" cap="none" dirty="0">
                <a:solidFill>
                  <a:schemeClr val="dk1"/>
                </a:solidFill>
                <a:latin typeface="+mj-ea"/>
                <a:ea typeface="+mj-ea"/>
                <a:cs typeface="Calibri"/>
                <a:sym typeface="Calibri"/>
              </a:rPr>
              <a:t>解析</a:t>
            </a:r>
          </a:p>
        </p:txBody>
      </p:sp>
      <p:sp>
        <p:nvSpPr>
          <p:cNvPr id="298" name="Shape 298"/>
          <p:cNvSpPr txBox="1"/>
          <p:nvPr/>
        </p:nvSpPr>
        <p:spPr>
          <a:xfrm>
            <a:off x="395536" y="1552006"/>
            <a:ext cx="8640960" cy="107721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sz="3200" b="0" i="0" u="none" strike="noStrike" cap="none" dirty="0">
                <a:solidFill>
                  <a:schemeClr val="dk1"/>
                </a:solidFill>
                <a:latin typeface="+mn-ea"/>
                <a:ea typeface="+mn-ea"/>
                <a:sym typeface="Arial"/>
              </a:rPr>
              <a:t>病期により階層化し、</a:t>
            </a:r>
            <a:endParaRPr lang="en-US" altLang="ja-JP" sz="3200" b="0" i="0" u="none" strike="noStrike" cap="none" dirty="0">
              <a:solidFill>
                <a:schemeClr val="dk1"/>
              </a:solidFill>
              <a:latin typeface="+mn-ea"/>
              <a:ea typeface="+mn-ea"/>
              <a:sym typeface="Arial"/>
            </a:endParaRPr>
          </a:p>
          <a:p>
            <a:pPr marL="0" marR="0" lvl="0" indent="0" algn="l" rtl="0">
              <a:lnSpc>
                <a:spcPct val="100000"/>
              </a:lnSpc>
              <a:spcBef>
                <a:spcPts val="0"/>
              </a:spcBef>
              <a:spcAft>
                <a:spcPts val="0"/>
              </a:spcAft>
              <a:buClr>
                <a:schemeClr val="dk1"/>
              </a:buClr>
              <a:buSzPct val="25000"/>
              <a:buFont typeface="Arial"/>
              <a:buNone/>
            </a:pPr>
            <a:r>
              <a:rPr lang="ja-JP" sz="3200" b="0" i="0" u="none" strike="noStrike" cap="none" dirty="0">
                <a:solidFill>
                  <a:schemeClr val="dk1"/>
                </a:solidFill>
                <a:latin typeface="+mn-ea"/>
                <a:ea typeface="+mn-ea"/>
                <a:cs typeface="Calibri"/>
                <a:sym typeface="Calibri"/>
              </a:rPr>
              <a:t>w</a:t>
            </a:r>
            <a:r>
              <a:rPr lang="en-US" altLang="ja-JP" sz="3200" b="0" i="0" u="none" strike="noStrike" cap="none" dirty="0">
                <a:solidFill>
                  <a:schemeClr val="dk1"/>
                </a:solidFill>
                <a:latin typeface="+mn-ea"/>
                <a:ea typeface="+mn-ea"/>
                <a:cs typeface="Calibri"/>
                <a:sym typeface="Calibri"/>
              </a:rPr>
              <a:t>RGC</a:t>
            </a:r>
            <a:r>
              <a:rPr lang="ja-JP" sz="3200" b="0" i="0" u="none" strike="noStrike" cap="none" dirty="0">
                <a:solidFill>
                  <a:schemeClr val="dk1"/>
                </a:solidFill>
                <a:latin typeface="+mn-ea"/>
                <a:ea typeface="+mn-ea"/>
                <a:sym typeface="Arial"/>
              </a:rPr>
              <a:t>と</a:t>
            </a:r>
            <a:r>
              <a:rPr lang="ja-JP" sz="3200" b="0" i="0" u="none" strike="noStrike" cap="none" dirty="0">
                <a:solidFill>
                  <a:schemeClr val="dk1"/>
                </a:solidFill>
                <a:latin typeface="+mn-ea"/>
                <a:ea typeface="+mn-ea"/>
                <a:cs typeface="Calibri"/>
                <a:sym typeface="Calibri"/>
              </a:rPr>
              <a:t>MD</a:t>
            </a:r>
            <a:r>
              <a:rPr lang="en-US" altLang="ja-JP" sz="3200" dirty="0">
                <a:solidFill>
                  <a:schemeClr val="dk1"/>
                </a:solidFill>
                <a:latin typeface="+mn-ea"/>
                <a:ea typeface="+mn-ea"/>
                <a:cs typeface="Calibri"/>
                <a:sym typeface="Calibri"/>
              </a:rPr>
              <a:t>･</a:t>
            </a:r>
            <a:r>
              <a:rPr lang="ja-JP" sz="3200" b="0" i="0" u="none" strike="noStrike" cap="none" dirty="0">
                <a:solidFill>
                  <a:schemeClr val="dk1"/>
                </a:solidFill>
                <a:latin typeface="+mn-ea"/>
                <a:ea typeface="+mn-ea"/>
                <a:cs typeface="Calibri"/>
                <a:sym typeface="Calibri"/>
              </a:rPr>
              <a:t>VFI</a:t>
            </a:r>
            <a:r>
              <a:rPr lang="ja-JP" sz="3200" b="0" i="0" u="none" strike="noStrike" cap="none" dirty="0">
                <a:solidFill>
                  <a:schemeClr val="dk1"/>
                </a:solidFill>
                <a:latin typeface="+mn-ea"/>
                <a:ea typeface="+mn-ea"/>
                <a:sym typeface="Arial"/>
              </a:rPr>
              <a:t>の相関を解析した</a:t>
            </a:r>
          </a:p>
        </p:txBody>
      </p:sp>
      <p:sp>
        <p:nvSpPr>
          <p:cNvPr id="299" name="Shape 299"/>
          <p:cNvSpPr/>
          <p:nvPr/>
        </p:nvSpPr>
        <p:spPr>
          <a:xfrm>
            <a:off x="1187624" y="3337035"/>
            <a:ext cx="4628191"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sz="2800" b="0" i="0" u="none" strike="noStrike" cap="none" dirty="0">
                <a:solidFill>
                  <a:schemeClr val="dk1"/>
                </a:solidFill>
                <a:latin typeface="+mn-ea"/>
                <a:ea typeface="+mn-ea"/>
                <a:sym typeface="Arial"/>
              </a:rPr>
              <a:t>早期緑内障</a:t>
            </a:r>
            <a:r>
              <a:rPr lang="ja-JP" sz="2800" b="0" i="0" u="none" strike="noStrike" cap="none" dirty="0">
                <a:solidFill>
                  <a:schemeClr val="dk1"/>
                </a:solidFill>
                <a:latin typeface="+mn-ea"/>
                <a:ea typeface="+mn-ea"/>
                <a:cs typeface="Calibri"/>
                <a:sym typeface="Calibri"/>
              </a:rPr>
              <a:t>(MD＞-6dB)</a:t>
            </a:r>
          </a:p>
        </p:txBody>
      </p:sp>
      <p:sp>
        <p:nvSpPr>
          <p:cNvPr id="300" name="Shape 300"/>
          <p:cNvSpPr/>
          <p:nvPr/>
        </p:nvSpPr>
        <p:spPr>
          <a:xfrm>
            <a:off x="1187625" y="4237218"/>
            <a:ext cx="5544616"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sz="2800" b="0" i="0" u="none" strike="noStrike" cap="none" dirty="0">
                <a:solidFill>
                  <a:schemeClr val="dk1"/>
                </a:solidFill>
                <a:latin typeface="+mn-ea"/>
                <a:ea typeface="+mn-ea"/>
                <a:sym typeface="Arial"/>
              </a:rPr>
              <a:t>中期緑内障</a:t>
            </a:r>
            <a:r>
              <a:rPr lang="ja-JP" sz="2800" b="0" i="0" u="none" strike="noStrike" cap="none" dirty="0">
                <a:solidFill>
                  <a:schemeClr val="dk1"/>
                </a:solidFill>
                <a:latin typeface="+mn-ea"/>
                <a:ea typeface="+mn-ea"/>
                <a:cs typeface="Calibri"/>
                <a:sym typeface="Calibri"/>
              </a:rPr>
              <a:t>(-6dB≧MD≧-12dB)</a:t>
            </a:r>
          </a:p>
        </p:txBody>
      </p:sp>
      <p:sp>
        <p:nvSpPr>
          <p:cNvPr id="301" name="Shape 301"/>
          <p:cNvSpPr/>
          <p:nvPr/>
        </p:nvSpPr>
        <p:spPr>
          <a:xfrm>
            <a:off x="1187624" y="5137399"/>
            <a:ext cx="4680520"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sz="2800" b="0" i="0" u="none" strike="noStrike" cap="none">
                <a:solidFill>
                  <a:schemeClr val="dk1"/>
                </a:solidFill>
                <a:latin typeface="+mn-ea"/>
                <a:ea typeface="+mn-ea"/>
                <a:sym typeface="Arial"/>
              </a:rPr>
              <a:t>後期緑内障</a:t>
            </a:r>
            <a:r>
              <a:rPr lang="ja-JP" sz="2800" b="0" i="0" u="none" strike="noStrike" cap="none">
                <a:solidFill>
                  <a:schemeClr val="dk1"/>
                </a:solidFill>
                <a:latin typeface="+mn-ea"/>
                <a:ea typeface="+mn-ea"/>
                <a:cs typeface="Calibri"/>
                <a:sym typeface="Calibri"/>
              </a:rPr>
              <a:t>(-12dB＞MD)</a:t>
            </a:r>
          </a:p>
        </p:txBody>
      </p:sp>
      <p:sp>
        <p:nvSpPr>
          <p:cNvPr id="302" name="Shape 302"/>
          <p:cNvSpPr/>
          <p:nvPr/>
        </p:nvSpPr>
        <p:spPr>
          <a:xfrm>
            <a:off x="6772061" y="3347075"/>
            <a:ext cx="1616363"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800" b="0" i="0" u="none" strike="noStrike" cap="none" dirty="0">
                <a:solidFill>
                  <a:schemeClr val="dk1"/>
                </a:solidFill>
                <a:latin typeface="+mn-ea"/>
                <a:ea typeface="+mn-ea"/>
                <a:cs typeface="Calibri"/>
                <a:sym typeface="Calibri"/>
              </a:rPr>
              <a:t>335</a:t>
            </a:r>
            <a:r>
              <a:rPr lang="ja-JP" sz="2800" b="0" i="0" u="none" strike="noStrike" cap="none" dirty="0">
                <a:solidFill>
                  <a:schemeClr val="dk1"/>
                </a:solidFill>
                <a:latin typeface="+mn-ea"/>
                <a:ea typeface="+mn-ea"/>
                <a:sym typeface="Arial"/>
              </a:rPr>
              <a:t>眼</a:t>
            </a:r>
          </a:p>
        </p:txBody>
      </p:sp>
      <p:sp>
        <p:nvSpPr>
          <p:cNvPr id="303" name="Shape 303"/>
          <p:cNvSpPr/>
          <p:nvPr/>
        </p:nvSpPr>
        <p:spPr>
          <a:xfrm>
            <a:off x="6772062" y="4236082"/>
            <a:ext cx="1472346"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800" b="0" i="0" u="none" strike="noStrike" cap="none" dirty="0">
                <a:solidFill>
                  <a:schemeClr val="dk1"/>
                </a:solidFill>
                <a:latin typeface="+mn-ea"/>
                <a:ea typeface="+mn-ea"/>
                <a:cs typeface="Calibri"/>
                <a:sym typeface="Calibri"/>
              </a:rPr>
              <a:t>118</a:t>
            </a:r>
            <a:r>
              <a:rPr lang="ja-JP" sz="2800" b="0" i="0" u="none" strike="noStrike" cap="none" dirty="0">
                <a:solidFill>
                  <a:schemeClr val="dk1"/>
                </a:solidFill>
                <a:latin typeface="+mn-ea"/>
                <a:ea typeface="+mn-ea"/>
                <a:sym typeface="Arial"/>
              </a:rPr>
              <a:t>眼</a:t>
            </a:r>
          </a:p>
        </p:txBody>
      </p:sp>
      <p:sp>
        <p:nvSpPr>
          <p:cNvPr id="304" name="Shape 304"/>
          <p:cNvSpPr/>
          <p:nvPr/>
        </p:nvSpPr>
        <p:spPr>
          <a:xfrm>
            <a:off x="6772062" y="5132373"/>
            <a:ext cx="1472346"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ja-JP" sz="2800" b="0" i="0" u="none" strike="noStrike" cap="none">
                <a:solidFill>
                  <a:schemeClr val="dk1"/>
                </a:solidFill>
                <a:latin typeface="+mn-ea"/>
                <a:ea typeface="+mn-ea"/>
                <a:cs typeface="Calibri"/>
                <a:sym typeface="Calibri"/>
              </a:rPr>
              <a:t>119</a:t>
            </a:r>
            <a:r>
              <a:rPr lang="ja-JP" sz="2800" b="0" i="0" u="none" strike="noStrike" cap="none">
                <a:solidFill>
                  <a:schemeClr val="dk1"/>
                </a:solidFill>
                <a:latin typeface="+mn-ea"/>
                <a:ea typeface="+mn-ea"/>
                <a:sym typeface="Arial"/>
              </a:rPr>
              <a:t>眼</a:t>
            </a:r>
          </a:p>
        </p:txBody>
      </p:sp>
    </p:spTree>
    <p:extLst>
      <p:ext uri="{BB962C8B-B14F-4D97-AF65-F5344CB8AC3E}">
        <p14:creationId xmlns:p14="http://schemas.microsoft.com/office/powerpoint/2010/main" val="641044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descr="vfivswRGC.early1.png"/>
          <p:cNvPicPr preferRelativeResize="0"/>
          <p:nvPr/>
        </p:nvPicPr>
        <p:blipFill rotWithShape="1">
          <a:blip r:embed="rId3">
            <a:alphaModFix/>
          </a:blip>
          <a:srcRect/>
          <a:stretch/>
        </p:blipFill>
        <p:spPr>
          <a:xfrm>
            <a:off x="4377725" y="1136900"/>
            <a:ext cx="4599081" cy="5606261"/>
          </a:xfrm>
          <a:prstGeom prst="rect">
            <a:avLst/>
          </a:prstGeom>
          <a:noFill/>
          <a:ln>
            <a:noFill/>
          </a:ln>
        </p:spPr>
      </p:pic>
      <p:pic>
        <p:nvPicPr>
          <p:cNvPr id="310" name="Shape 310" descr="mdvswrgc.early1.png"/>
          <p:cNvPicPr preferRelativeResize="0"/>
          <p:nvPr/>
        </p:nvPicPr>
        <p:blipFill rotWithShape="1">
          <a:blip r:embed="rId4">
            <a:alphaModFix/>
          </a:blip>
          <a:srcRect/>
          <a:stretch/>
        </p:blipFill>
        <p:spPr>
          <a:xfrm>
            <a:off x="77425" y="1113100"/>
            <a:ext cx="4505654" cy="5629966"/>
          </a:xfrm>
          <a:prstGeom prst="rect">
            <a:avLst/>
          </a:prstGeom>
          <a:noFill/>
          <a:ln>
            <a:noFill/>
          </a:ln>
        </p:spPr>
      </p:pic>
      <p:sp>
        <p:nvSpPr>
          <p:cNvPr id="311" name="Shape 311"/>
          <p:cNvSpPr txBox="1"/>
          <p:nvPr/>
        </p:nvSpPr>
        <p:spPr>
          <a:xfrm>
            <a:off x="5050726" y="5700825"/>
            <a:ext cx="3569700" cy="400200"/>
          </a:xfrm>
          <a:prstGeom prst="rect">
            <a:avLst/>
          </a:prstGeom>
          <a:solidFill>
            <a:schemeClr val="l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1800" b="0" i="0" u="none" strike="noStrike" cap="none">
                <a:solidFill>
                  <a:srgbClr val="000000"/>
                </a:solidFill>
                <a:latin typeface="Arial"/>
                <a:ea typeface="Arial"/>
                <a:cs typeface="Arial"/>
                <a:sym typeface="Arial"/>
              </a:rPr>
              <a:t>75%       85%       95%      105% </a:t>
            </a:r>
          </a:p>
        </p:txBody>
      </p:sp>
      <p:sp>
        <p:nvSpPr>
          <p:cNvPr id="312" name="Shape 312"/>
          <p:cNvSpPr txBox="1"/>
          <p:nvPr/>
        </p:nvSpPr>
        <p:spPr>
          <a:xfrm>
            <a:off x="2610899" y="4824614"/>
            <a:ext cx="1303800" cy="5604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r=0.65 </a:t>
            </a:r>
          </a:p>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Font typeface="Arial"/>
              <a:buNone/>
            </a:pPr>
            <a:endParaRPr sz="2800" b="1" i="0" u="none" strike="noStrike" cap="none" dirty="0">
              <a:solidFill>
                <a:srgbClr val="000000"/>
              </a:solidFill>
              <a:latin typeface="Calibri"/>
              <a:ea typeface="Calibri"/>
              <a:cs typeface="Calibri"/>
              <a:sym typeface="Calibri"/>
            </a:endParaRPr>
          </a:p>
        </p:txBody>
      </p:sp>
      <p:sp>
        <p:nvSpPr>
          <p:cNvPr id="11" name="タイトル 1"/>
          <p:cNvSpPr txBox="1">
            <a:spLocks/>
          </p:cNvSpPr>
          <p:nvPr/>
        </p:nvSpPr>
        <p:spPr>
          <a:xfrm>
            <a:off x="381000" y="332656"/>
            <a:ext cx="8382000" cy="664797"/>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pPr algn="ctr"/>
            <a:r>
              <a:rPr lang="ja-JP" altLang="en-US" dirty="0">
                <a:solidFill>
                  <a:schemeClr val="tx1"/>
                </a:solidFill>
                <a:latin typeface="+mj-ea"/>
                <a:ea typeface="+mj-ea"/>
              </a:rPr>
              <a:t>結果・</a:t>
            </a:r>
            <a:r>
              <a:rPr lang="en-US" altLang="ja-JP" dirty="0" err="1">
                <a:solidFill>
                  <a:schemeClr val="tx1"/>
                </a:solidFill>
                <a:latin typeface="+mj-ea"/>
                <a:ea typeface="+mj-ea"/>
              </a:rPr>
              <a:t>wRGC</a:t>
            </a:r>
            <a:r>
              <a:rPr lang="ja-JP" altLang="en-US" dirty="0">
                <a:solidFill>
                  <a:schemeClr val="tx1"/>
                </a:solidFill>
                <a:latin typeface="+mj-ea"/>
                <a:ea typeface="+mj-ea"/>
              </a:rPr>
              <a:t>と</a:t>
            </a:r>
            <a:r>
              <a:rPr lang="en-US" altLang="ja-JP" dirty="0">
                <a:solidFill>
                  <a:schemeClr val="tx1"/>
                </a:solidFill>
                <a:latin typeface="+mj-ea"/>
                <a:ea typeface="+mj-ea"/>
              </a:rPr>
              <a:t>MD,VFI</a:t>
            </a:r>
            <a:r>
              <a:rPr lang="ja-JP" altLang="en-US" dirty="0">
                <a:solidFill>
                  <a:schemeClr val="tx1"/>
                </a:solidFill>
                <a:latin typeface="+mj-ea"/>
                <a:ea typeface="+mj-ea"/>
              </a:rPr>
              <a:t>との相関</a:t>
            </a:r>
            <a:endParaRPr kumimoji="1" lang="ja-JP" altLang="en-US" dirty="0">
              <a:latin typeface="+mj-ea"/>
              <a:ea typeface="+mj-ea"/>
            </a:endParaRPr>
          </a:p>
        </p:txBody>
      </p:sp>
      <p:sp>
        <p:nvSpPr>
          <p:cNvPr id="12" name="Shape 291"/>
          <p:cNvSpPr/>
          <p:nvPr/>
        </p:nvSpPr>
        <p:spPr>
          <a:xfrm>
            <a:off x="5610386" y="1175823"/>
            <a:ext cx="3342964" cy="400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altLang="en-US" sz="2400" dirty="0">
                <a:solidFill>
                  <a:schemeClr val="dk1"/>
                </a:solidFill>
                <a:latin typeface="+mn-ea"/>
                <a:ea typeface="+mn-ea"/>
              </a:rPr>
              <a:t>早期緑内障</a:t>
            </a:r>
            <a:r>
              <a:rPr lang="ja-JP" sz="2400" i="0" u="none" strike="noStrike" cap="none" dirty="0">
                <a:solidFill>
                  <a:schemeClr val="dk1"/>
                </a:solidFill>
                <a:latin typeface="+mn-ea"/>
                <a:ea typeface="+mn-ea"/>
                <a:sym typeface="Arial"/>
              </a:rPr>
              <a:t>(n=</a:t>
            </a:r>
            <a:r>
              <a:rPr lang="en-US" altLang="ja-JP" sz="2400" i="0" u="none" strike="noStrike" cap="none" dirty="0">
                <a:solidFill>
                  <a:schemeClr val="dk1"/>
                </a:solidFill>
                <a:latin typeface="+mn-ea"/>
                <a:ea typeface="+mn-ea"/>
                <a:sym typeface="Arial"/>
              </a:rPr>
              <a:t>335</a:t>
            </a:r>
            <a:r>
              <a:rPr lang="ja-JP" sz="2400" i="0" u="none" strike="noStrike" cap="none" dirty="0">
                <a:solidFill>
                  <a:schemeClr val="dk1"/>
                </a:solidFill>
                <a:latin typeface="+mn-ea"/>
                <a:ea typeface="+mn-ea"/>
                <a:sym typeface="Arial"/>
              </a:rPr>
              <a:t>)</a:t>
            </a:r>
          </a:p>
        </p:txBody>
      </p:sp>
      <p:sp>
        <p:nvSpPr>
          <p:cNvPr id="9" name="Shape 312"/>
          <p:cNvSpPr txBox="1"/>
          <p:nvPr/>
        </p:nvSpPr>
        <p:spPr>
          <a:xfrm>
            <a:off x="7116553" y="4790502"/>
            <a:ext cx="1303800" cy="5604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r=0.6</a:t>
            </a:r>
            <a:r>
              <a:rPr lang="en-US" altLang="ja-JP" sz="2800" b="0" i="0" u="none" strike="noStrike" cap="none" dirty="0">
                <a:solidFill>
                  <a:srgbClr val="000000"/>
                </a:solidFill>
                <a:latin typeface="Arial"/>
                <a:ea typeface="Arial"/>
                <a:cs typeface="Arial"/>
                <a:sym typeface="Arial"/>
              </a:rPr>
              <a:t>2</a:t>
            </a: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Font typeface="Arial"/>
              <a:buNone/>
            </a:pPr>
            <a:endParaRPr sz="28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880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descr="vfivswRGC.mode1.png"/>
          <p:cNvPicPr preferRelativeResize="0"/>
          <p:nvPr/>
        </p:nvPicPr>
        <p:blipFill rotWithShape="1">
          <a:blip r:embed="rId3">
            <a:alphaModFix/>
          </a:blip>
          <a:srcRect/>
          <a:stretch/>
        </p:blipFill>
        <p:spPr>
          <a:xfrm>
            <a:off x="4426275" y="1105350"/>
            <a:ext cx="4581254" cy="5397946"/>
          </a:xfrm>
          <a:prstGeom prst="rect">
            <a:avLst/>
          </a:prstGeom>
          <a:noFill/>
          <a:ln>
            <a:noFill/>
          </a:ln>
        </p:spPr>
      </p:pic>
      <p:pic>
        <p:nvPicPr>
          <p:cNvPr id="321" name="Shape 321" descr="mdvswRGC.mode1.png"/>
          <p:cNvPicPr preferRelativeResize="0"/>
          <p:nvPr/>
        </p:nvPicPr>
        <p:blipFill rotWithShape="1">
          <a:blip r:embed="rId4">
            <a:alphaModFix/>
          </a:blip>
          <a:srcRect/>
          <a:stretch/>
        </p:blipFill>
        <p:spPr>
          <a:xfrm>
            <a:off x="161250" y="1105350"/>
            <a:ext cx="4490218" cy="5397946"/>
          </a:xfrm>
          <a:prstGeom prst="rect">
            <a:avLst/>
          </a:prstGeom>
          <a:noFill/>
          <a:ln>
            <a:noFill/>
          </a:ln>
        </p:spPr>
      </p:pic>
      <p:sp>
        <p:nvSpPr>
          <p:cNvPr id="323" name="Shape 323"/>
          <p:cNvSpPr txBox="1"/>
          <p:nvPr/>
        </p:nvSpPr>
        <p:spPr>
          <a:xfrm>
            <a:off x="5150148" y="5490752"/>
            <a:ext cx="3766500" cy="400200"/>
          </a:xfrm>
          <a:prstGeom prst="rect">
            <a:avLst/>
          </a:prstGeom>
          <a:solidFill>
            <a:schemeClr val="l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1800" b="0" i="0" u="none" strike="noStrike" cap="none" dirty="0">
                <a:solidFill>
                  <a:srgbClr val="000000"/>
                </a:solidFill>
                <a:latin typeface="Arial"/>
                <a:ea typeface="Arial"/>
                <a:cs typeface="Arial"/>
                <a:sym typeface="Arial"/>
              </a:rPr>
              <a:t>50%  60%  70%   80%   90% 100% </a:t>
            </a:r>
          </a:p>
        </p:txBody>
      </p:sp>
      <p:sp>
        <p:nvSpPr>
          <p:cNvPr id="9" name="タイトル 1"/>
          <p:cNvSpPr txBox="1">
            <a:spLocks/>
          </p:cNvSpPr>
          <p:nvPr/>
        </p:nvSpPr>
        <p:spPr>
          <a:xfrm>
            <a:off x="381000" y="332656"/>
            <a:ext cx="8382000" cy="664797"/>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pPr algn="ctr"/>
            <a:r>
              <a:rPr lang="ja-JP" altLang="en-US" dirty="0">
                <a:solidFill>
                  <a:schemeClr val="tx1"/>
                </a:solidFill>
                <a:latin typeface="+mj-ea"/>
                <a:ea typeface="+mj-ea"/>
              </a:rPr>
              <a:t>結果・</a:t>
            </a:r>
            <a:r>
              <a:rPr lang="en-US" altLang="ja-JP" dirty="0" err="1">
                <a:solidFill>
                  <a:schemeClr val="tx1"/>
                </a:solidFill>
                <a:latin typeface="+mj-ea"/>
                <a:ea typeface="+mj-ea"/>
              </a:rPr>
              <a:t>wRGC</a:t>
            </a:r>
            <a:r>
              <a:rPr lang="ja-JP" altLang="en-US" dirty="0">
                <a:solidFill>
                  <a:schemeClr val="tx1"/>
                </a:solidFill>
                <a:latin typeface="+mj-ea"/>
                <a:ea typeface="+mj-ea"/>
              </a:rPr>
              <a:t>と</a:t>
            </a:r>
            <a:r>
              <a:rPr lang="en-US" altLang="ja-JP" dirty="0">
                <a:solidFill>
                  <a:schemeClr val="tx1"/>
                </a:solidFill>
                <a:latin typeface="+mj-ea"/>
                <a:ea typeface="+mj-ea"/>
              </a:rPr>
              <a:t>MD,VFI</a:t>
            </a:r>
            <a:r>
              <a:rPr lang="ja-JP" altLang="en-US" dirty="0">
                <a:solidFill>
                  <a:schemeClr val="tx1"/>
                </a:solidFill>
                <a:latin typeface="+mj-ea"/>
                <a:ea typeface="+mj-ea"/>
              </a:rPr>
              <a:t>との相関</a:t>
            </a:r>
            <a:endParaRPr kumimoji="1" lang="ja-JP" altLang="en-US" dirty="0">
              <a:latin typeface="+mj-ea"/>
              <a:ea typeface="+mj-ea"/>
            </a:endParaRPr>
          </a:p>
        </p:txBody>
      </p:sp>
      <p:sp>
        <p:nvSpPr>
          <p:cNvPr id="10" name="Shape 291"/>
          <p:cNvSpPr/>
          <p:nvPr/>
        </p:nvSpPr>
        <p:spPr>
          <a:xfrm>
            <a:off x="5842861" y="1175823"/>
            <a:ext cx="3110489" cy="400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altLang="en-US" sz="2400" dirty="0">
                <a:solidFill>
                  <a:schemeClr val="dk1"/>
                </a:solidFill>
                <a:latin typeface="+mn-ea"/>
                <a:ea typeface="+mn-ea"/>
              </a:rPr>
              <a:t>中期緑内障</a:t>
            </a:r>
            <a:r>
              <a:rPr lang="ja-JP" sz="2400" i="0" u="none" strike="noStrike" cap="none" dirty="0">
                <a:solidFill>
                  <a:schemeClr val="dk1"/>
                </a:solidFill>
                <a:latin typeface="+mn-ea"/>
                <a:ea typeface="+mn-ea"/>
                <a:sym typeface="Arial"/>
              </a:rPr>
              <a:t>(n=</a:t>
            </a:r>
            <a:r>
              <a:rPr lang="en-US" altLang="ja-JP" sz="2400" i="0" u="none" strike="noStrike" cap="none" dirty="0">
                <a:solidFill>
                  <a:schemeClr val="dk1"/>
                </a:solidFill>
                <a:latin typeface="+mn-ea"/>
                <a:ea typeface="+mn-ea"/>
                <a:sym typeface="Arial"/>
              </a:rPr>
              <a:t>118</a:t>
            </a:r>
            <a:r>
              <a:rPr lang="ja-JP" sz="2400" i="0" u="none" strike="noStrike" cap="none" dirty="0">
                <a:solidFill>
                  <a:schemeClr val="dk1"/>
                </a:solidFill>
                <a:latin typeface="+mn-ea"/>
                <a:ea typeface="+mn-ea"/>
                <a:sym typeface="Arial"/>
              </a:rPr>
              <a:t>)</a:t>
            </a:r>
          </a:p>
        </p:txBody>
      </p:sp>
      <p:sp>
        <p:nvSpPr>
          <p:cNvPr id="11" name="Shape 312"/>
          <p:cNvSpPr txBox="1"/>
          <p:nvPr/>
        </p:nvSpPr>
        <p:spPr>
          <a:xfrm>
            <a:off x="1320260" y="2573886"/>
            <a:ext cx="1303800" cy="5604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a:t>
            </a:r>
            <a:r>
              <a:rPr lang="en-US" altLang="ja-JP" sz="2800" b="0" i="0" u="none" strike="noStrike" cap="none" dirty="0">
                <a:solidFill>
                  <a:srgbClr val="000000"/>
                </a:solidFill>
                <a:latin typeface="Arial"/>
                <a:ea typeface="Arial"/>
                <a:cs typeface="Arial"/>
                <a:sym typeface="Arial"/>
              </a:rPr>
              <a:t>48</a:t>
            </a: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Font typeface="Arial"/>
              <a:buNone/>
            </a:pPr>
            <a:endParaRPr sz="2800" b="1" i="0" u="none" strike="noStrike" cap="none" dirty="0">
              <a:solidFill>
                <a:srgbClr val="000000"/>
              </a:solidFill>
              <a:latin typeface="Calibri"/>
              <a:ea typeface="Calibri"/>
              <a:cs typeface="Calibri"/>
              <a:sym typeface="Calibri"/>
            </a:endParaRPr>
          </a:p>
        </p:txBody>
      </p:sp>
      <p:sp>
        <p:nvSpPr>
          <p:cNvPr id="12" name="Shape 312"/>
          <p:cNvSpPr txBox="1"/>
          <p:nvPr/>
        </p:nvSpPr>
        <p:spPr>
          <a:xfrm>
            <a:off x="5525698" y="2573886"/>
            <a:ext cx="1303800" cy="5604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a:t>
            </a:r>
            <a:r>
              <a:rPr lang="en-US" altLang="ja-JP" sz="2800" b="0" i="0" u="none" strike="noStrike" cap="none" dirty="0">
                <a:solidFill>
                  <a:srgbClr val="000000"/>
                </a:solidFill>
                <a:latin typeface="Arial"/>
                <a:ea typeface="Arial"/>
                <a:cs typeface="Arial"/>
                <a:sym typeface="Arial"/>
              </a:rPr>
              <a:t>38</a:t>
            </a: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Font typeface="Arial"/>
              <a:buNone/>
            </a:pPr>
            <a:endParaRPr sz="28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2199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title"/>
          </p:nvPr>
        </p:nvSpPr>
        <p:spPr>
          <a:xfrm>
            <a:off x="457200" y="44450"/>
            <a:ext cx="8229600" cy="1143000"/>
          </a:xfrm>
        </p:spPr>
        <p:txBody>
          <a:bodyPr/>
          <a:lstStyle/>
          <a:p>
            <a:r>
              <a:rPr lang="en-US" altLang="ja-JP"/>
              <a:t>NFLD</a:t>
            </a:r>
            <a:r>
              <a:rPr lang="ja-JP" altLang="en-US"/>
              <a:t>≧</a:t>
            </a:r>
            <a:r>
              <a:rPr lang="en-US" altLang="ja-JP"/>
              <a:t>Matrix</a:t>
            </a:r>
            <a:r>
              <a:rPr lang="ja-JP" altLang="en-US"/>
              <a:t>・</a:t>
            </a:r>
            <a:r>
              <a:rPr lang="en-US" altLang="ja-JP"/>
              <a:t>OCT</a:t>
            </a:r>
            <a:r>
              <a:rPr lang="ja-JP" altLang="en-US"/>
              <a:t>＞</a:t>
            </a:r>
            <a:r>
              <a:rPr lang="en-US" altLang="ja-JP"/>
              <a:t>SWAP</a:t>
            </a:r>
          </a:p>
        </p:txBody>
      </p:sp>
      <p:pic>
        <p:nvPicPr>
          <p:cNvPr id="549897" name="Picture 4"/>
          <p:cNvPicPr>
            <a:picLocks noChangeAspect="1" noChangeArrowheads="1"/>
          </p:cNvPicPr>
          <p:nvPr/>
        </p:nvPicPr>
        <p:blipFill>
          <a:blip r:embed="rId3">
            <a:extLst>
              <a:ext uri="{28A0092B-C50C-407E-A947-70E740481C1C}">
                <a14:useLocalDpi xmlns:a14="http://schemas.microsoft.com/office/drawing/2010/main" val="0"/>
              </a:ext>
            </a:extLst>
          </a:blip>
          <a:srcRect l="69463" t="65199"/>
          <a:stretch>
            <a:fillRect/>
          </a:stretch>
        </p:blipFill>
        <p:spPr bwMode="auto">
          <a:xfrm>
            <a:off x="5810250" y="4076700"/>
            <a:ext cx="2722563"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5"/>
          <p:cNvGrpSpPr>
            <a:grpSpLocks/>
          </p:cNvGrpSpPr>
          <p:nvPr/>
        </p:nvGrpSpPr>
        <p:grpSpPr bwMode="auto">
          <a:xfrm>
            <a:off x="5435600" y="1412875"/>
            <a:ext cx="1584325" cy="2520950"/>
            <a:chOff x="3424" y="890"/>
            <a:chExt cx="998" cy="1588"/>
          </a:xfrm>
        </p:grpSpPr>
        <p:pic>
          <p:nvPicPr>
            <p:cNvPr id="122900" name="Picture 6"/>
            <p:cNvPicPr>
              <a:picLocks noChangeAspect="1" noChangeArrowheads="1"/>
            </p:cNvPicPr>
            <p:nvPr/>
          </p:nvPicPr>
          <p:blipFill>
            <a:blip r:embed="rId3">
              <a:extLst>
                <a:ext uri="{28A0092B-C50C-407E-A947-70E740481C1C}">
                  <a14:useLocalDpi xmlns:a14="http://schemas.microsoft.com/office/drawing/2010/main" val="0"/>
                </a:ext>
              </a:extLst>
            </a:blip>
            <a:srcRect l="46048" r="38622" b="51437"/>
            <a:stretch>
              <a:fillRect/>
            </a:stretch>
          </p:blipFill>
          <p:spPr bwMode="auto">
            <a:xfrm>
              <a:off x="3561" y="890"/>
              <a:ext cx="861"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01" name="Rectangle 7"/>
            <p:cNvSpPr>
              <a:spLocks noChangeArrowheads="1"/>
            </p:cNvSpPr>
            <p:nvPr/>
          </p:nvSpPr>
          <p:spPr bwMode="auto">
            <a:xfrm>
              <a:off x="3424" y="1570"/>
              <a:ext cx="227" cy="22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sp>
          <p:nvSpPr>
            <p:cNvPr id="122902" name="Rectangle 8"/>
            <p:cNvSpPr>
              <a:spLocks noChangeArrowheads="1"/>
            </p:cNvSpPr>
            <p:nvPr/>
          </p:nvSpPr>
          <p:spPr bwMode="auto">
            <a:xfrm>
              <a:off x="3424" y="2069"/>
              <a:ext cx="272" cy="31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grpSp>
        <p:nvGrpSpPr>
          <p:cNvPr id="3" name="Group 9"/>
          <p:cNvGrpSpPr>
            <a:grpSpLocks/>
          </p:cNvGrpSpPr>
          <p:nvPr/>
        </p:nvGrpSpPr>
        <p:grpSpPr bwMode="auto">
          <a:xfrm>
            <a:off x="7092950" y="1916113"/>
            <a:ext cx="1582738" cy="1441450"/>
            <a:chOff x="4468" y="1207"/>
            <a:chExt cx="997" cy="908"/>
          </a:xfrm>
        </p:grpSpPr>
        <p:pic>
          <p:nvPicPr>
            <p:cNvPr id="122898" name="Picture 10"/>
            <p:cNvPicPr>
              <a:picLocks noChangeAspect="1" noChangeArrowheads="1"/>
            </p:cNvPicPr>
            <p:nvPr/>
          </p:nvPicPr>
          <p:blipFill>
            <a:blip r:embed="rId3">
              <a:extLst>
                <a:ext uri="{28A0092B-C50C-407E-A947-70E740481C1C}">
                  <a14:useLocalDpi xmlns:a14="http://schemas.microsoft.com/office/drawing/2010/main" val="0"/>
                </a:ext>
              </a:extLst>
            </a:blip>
            <a:srcRect l="85612" t="23578" b="51437"/>
            <a:stretch>
              <a:fillRect/>
            </a:stretch>
          </p:blipFill>
          <p:spPr bwMode="auto">
            <a:xfrm>
              <a:off x="4558" y="1298"/>
              <a:ext cx="808" cy="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9" name="Rectangle 11"/>
            <p:cNvSpPr>
              <a:spLocks noChangeArrowheads="1"/>
            </p:cNvSpPr>
            <p:nvPr/>
          </p:nvSpPr>
          <p:spPr bwMode="auto">
            <a:xfrm>
              <a:off x="4468" y="1207"/>
              <a:ext cx="997" cy="1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sp>
        <p:nvSpPr>
          <p:cNvPr id="549905" name="Oval 17"/>
          <p:cNvSpPr>
            <a:spLocks noChangeArrowheads="1"/>
          </p:cNvSpPr>
          <p:nvPr/>
        </p:nvSpPr>
        <p:spPr bwMode="auto">
          <a:xfrm>
            <a:off x="7956550" y="2708275"/>
            <a:ext cx="431800" cy="433388"/>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solidFill>
                <a:srgbClr val="000000"/>
              </a:solidFill>
            </a:endParaRPr>
          </a:p>
        </p:txBody>
      </p:sp>
      <p:sp>
        <p:nvSpPr>
          <p:cNvPr id="549906" name="Oval 18"/>
          <p:cNvSpPr>
            <a:spLocks noChangeArrowheads="1"/>
          </p:cNvSpPr>
          <p:nvPr/>
        </p:nvSpPr>
        <p:spPr bwMode="auto">
          <a:xfrm>
            <a:off x="7885113" y="4940300"/>
            <a:ext cx="431800" cy="433388"/>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solidFill>
                <a:srgbClr val="000000"/>
              </a:solidFill>
            </a:endParaRPr>
          </a:p>
        </p:txBody>
      </p:sp>
      <p:pic>
        <p:nvPicPr>
          <p:cNvPr id="54990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801813"/>
            <a:ext cx="4176713" cy="400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9908" name="Text Box 20"/>
          <p:cNvSpPr txBox="1">
            <a:spLocks noChangeArrowheads="1"/>
          </p:cNvSpPr>
          <p:nvPr/>
        </p:nvSpPr>
        <p:spPr bwMode="auto">
          <a:xfrm>
            <a:off x="1939925" y="1431925"/>
            <a:ext cx="1263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a:solidFill>
                  <a:srgbClr val="000000"/>
                </a:solidFill>
              </a:rPr>
              <a:t>Matrix30-2</a:t>
            </a:r>
          </a:p>
        </p:txBody>
      </p:sp>
      <p:grpSp>
        <p:nvGrpSpPr>
          <p:cNvPr id="4" name="Group 8"/>
          <p:cNvGrpSpPr>
            <a:grpSpLocks/>
          </p:cNvGrpSpPr>
          <p:nvPr/>
        </p:nvGrpSpPr>
        <p:grpSpPr bwMode="auto">
          <a:xfrm>
            <a:off x="539750" y="1987550"/>
            <a:ext cx="4464050" cy="3889375"/>
            <a:chOff x="760" y="284"/>
            <a:chExt cx="4343" cy="3872"/>
          </a:xfrm>
        </p:grpSpPr>
        <p:pic>
          <p:nvPicPr>
            <p:cNvPr id="122896" name="Picture 9" descr="161-8704-0_20090818_152557FDC_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7"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nvGrpSpPr>
          <p:cNvPr id="5" name="グループ化 22"/>
          <p:cNvGrpSpPr>
            <a:grpSpLocks/>
          </p:cNvGrpSpPr>
          <p:nvPr/>
        </p:nvGrpSpPr>
        <p:grpSpPr bwMode="auto">
          <a:xfrm>
            <a:off x="5427663" y="981075"/>
            <a:ext cx="3608387" cy="2952750"/>
            <a:chOff x="5284788" y="6669360"/>
            <a:chExt cx="3608387" cy="2952328"/>
          </a:xfrm>
        </p:grpSpPr>
        <p:pic>
          <p:nvPicPr>
            <p:cNvPr id="122894" name="Picture 10"/>
            <p:cNvPicPr>
              <a:picLocks noChangeAspect="1" noChangeArrowheads="1"/>
            </p:cNvPicPr>
            <p:nvPr/>
          </p:nvPicPr>
          <p:blipFill>
            <a:blip r:embed="rId3">
              <a:extLst>
                <a:ext uri="{28A0092B-C50C-407E-A947-70E740481C1C}">
                  <a14:useLocalDpi xmlns:a14="http://schemas.microsoft.com/office/drawing/2010/main" val="0"/>
                </a:ext>
              </a:extLst>
            </a:blip>
            <a:srcRect l="85612" t="23578" b="51437"/>
            <a:stretch>
              <a:fillRect/>
            </a:stretch>
          </p:blipFill>
          <p:spPr bwMode="auto">
            <a:xfrm>
              <a:off x="5610520" y="6777742"/>
              <a:ext cx="2924350" cy="2843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5" name="Rectangle 11"/>
            <p:cNvSpPr>
              <a:spLocks noChangeArrowheads="1"/>
            </p:cNvSpPr>
            <p:nvPr/>
          </p:nvSpPr>
          <p:spPr bwMode="auto">
            <a:xfrm>
              <a:off x="5284788" y="6669360"/>
              <a:ext cx="3608387" cy="2880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l="69463" t="65199"/>
          <a:stretch>
            <a:fillRect/>
          </a:stretch>
        </p:blipFill>
        <p:spPr bwMode="auto">
          <a:xfrm>
            <a:off x="5580063" y="3889375"/>
            <a:ext cx="3321050" cy="220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3131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49897"/>
                                        </p:tgtEl>
                                        <p:attrNameLst>
                                          <p:attrName>style.visibility</p:attrName>
                                        </p:attrNameLst>
                                      </p:cBhvr>
                                      <p:to>
                                        <p:strVal val="visible"/>
                                      </p:to>
                                    </p:set>
                                    <p:animEffect transition="in" filter="fade">
                                      <p:cBhvr>
                                        <p:cTn id="13" dur="2000"/>
                                        <p:tgtEl>
                                          <p:spTgt spid="54989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9906"/>
                                        </p:tgtEl>
                                        <p:attrNameLst>
                                          <p:attrName>style.visibility</p:attrName>
                                        </p:attrNameLst>
                                      </p:cBhvr>
                                      <p:to>
                                        <p:strVal val="visible"/>
                                      </p:to>
                                    </p:set>
                                    <p:animEffect transition="in" filter="fade">
                                      <p:cBhvr>
                                        <p:cTn id="18" dur="500"/>
                                        <p:tgtEl>
                                          <p:spTgt spid="54990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9905"/>
                                        </p:tgtEl>
                                        <p:attrNameLst>
                                          <p:attrName>style.visibility</p:attrName>
                                        </p:attrNameLst>
                                      </p:cBhvr>
                                      <p:to>
                                        <p:strVal val="visible"/>
                                      </p:to>
                                    </p:set>
                                    <p:animEffect transition="in" filter="fade">
                                      <p:cBhvr>
                                        <p:cTn id="21" dur="500"/>
                                        <p:tgtEl>
                                          <p:spTgt spid="5499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549907"/>
                                        </p:tgtEl>
                                      </p:cBhvr>
                                    </p:animEffect>
                                    <p:set>
                                      <p:cBhvr>
                                        <p:cTn id="26" dur="1" fill="hold">
                                          <p:stCondLst>
                                            <p:cond delay="499"/>
                                          </p:stCondLst>
                                        </p:cTn>
                                        <p:tgtEl>
                                          <p:spTgt spid="54990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549908"/>
                                        </p:tgtEl>
                                      </p:cBhvr>
                                    </p:animEffect>
                                    <p:set>
                                      <p:cBhvr>
                                        <p:cTn id="29" dur="1" fill="hold">
                                          <p:stCondLst>
                                            <p:cond delay="499"/>
                                          </p:stCondLst>
                                        </p:cTn>
                                        <p:tgtEl>
                                          <p:spTgt spid="54990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905" grpId="0" animBg="1"/>
      <p:bldP spid="549906" grpId="0" animBg="1"/>
      <p:bldP spid="54990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Shape 331" descr="vfivswRGC.advence1.png"/>
          <p:cNvPicPr preferRelativeResize="0"/>
          <p:nvPr/>
        </p:nvPicPr>
        <p:blipFill rotWithShape="1">
          <a:blip r:embed="rId3">
            <a:alphaModFix/>
          </a:blip>
          <a:srcRect/>
          <a:stretch/>
        </p:blipFill>
        <p:spPr>
          <a:xfrm>
            <a:off x="4330650" y="1140950"/>
            <a:ext cx="4665389" cy="5126587"/>
          </a:xfrm>
          <a:prstGeom prst="rect">
            <a:avLst/>
          </a:prstGeom>
          <a:noFill/>
          <a:ln>
            <a:noFill/>
          </a:ln>
        </p:spPr>
      </p:pic>
      <p:pic>
        <p:nvPicPr>
          <p:cNvPr id="332" name="Shape 332" descr="mdvswRGC.advence1.png"/>
          <p:cNvPicPr preferRelativeResize="0"/>
          <p:nvPr/>
        </p:nvPicPr>
        <p:blipFill rotWithShape="1">
          <a:blip r:embed="rId4">
            <a:alphaModFix/>
          </a:blip>
          <a:srcRect/>
          <a:stretch/>
        </p:blipFill>
        <p:spPr>
          <a:xfrm>
            <a:off x="68275" y="1137825"/>
            <a:ext cx="4583343" cy="5132811"/>
          </a:xfrm>
          <a:prstGeom prst="rect">
            <a:avLst/>
          </a:prstGeom>
          <a:noFill/>
          <a:ln>
            <a:noFill/>
          </a:ln>
        </p:spPr>
      </p:pic>
      <p:sp>
        <p:nvSpPr>
          <p:cNvPr id="333" name="Shape 333"/>
          <p:cNvSpPr txBox="1"/>
          <p:nvPr/>
        </p:nvSpPr>
        <p:spPr>
          <a:xfrm>
            <a:off x="5000537" y="5283556"/>
            <a:ext cx="4011000" cy="338700"/>
          </a:xfrm>
          <a:prstGeom prst="rect">
            <a:avLst/>
          </a:prstGeom>
          <a:solidFill>
            <a:schemeClr val="l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1800" b="0" i="0" u="none" strike="noStrike" cap="none" dirty="0">
                <a:solidFill>
                  <a:srgbClr val="000000"/>
                </a:solidFill>
                <a:latin typeface="Arial"/>
                <a:ea typeface="Arial"/>
                <a:cs typeface="Arial"/>
                <a:sym typeface="Arial"/>
              </a:rPr>
              <a:t>0%       20%      40%     60％      80%</a:t>
            </a:r>
          </a:p>
        </p:txBody>
      </p:sp>
      <p:sp>
        <p:nvSpPr>
          <p:cNvPr id="9" name="タイトル 1"/>
          <p:cNvSpPr txBox="1">
            <a:spLocks/>
          </p:cNvSpPr>
          <p:nvPr/>
        </p:nvSpPr>
        <p:spPr>
          <a:xfrm>
            <a:off x="381000" y="332656"/>
            <a:ext cx="8382000" cy="664797"/>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pPr algn="ctr"/>
            <a:r>
              <a:rPr lang="ja-JP" altLang="en-US" dirty="0">
                <a:solidFill>
                  <a:schemeClr val="tx1"/>
                </a:solidFill>
                <a:latin typeface="+mj-ea"/>
                <a:ea typeface="+mj-ea"/>
              </a:rPr>
              <a:t>結果・</a:t>
            </a:r>
            <a:r>
              <a:rPr lang="en-US" altLang="ja-JP" dirty="0" err="1">
                <a:solidFill>
                  <a:schemeClr val="tx1"/>
                </a:solidFill>
                <a:latin typeface="+mj-ea"/>
                <a:ea typeface="+mj-ea"/>
              </a:rPr>
              <a:t>wRGC</a:t>
            </a:r>
            <a:r>
              <a:rPr lang="ja-JP" altLang="en-US" dirty="0">
                <a:solidFill>
                  <a:schemeClr val="tx1"/>
                </a:solidFill>
                <a:latin typeface="+mj-ea"/>
                <a:ea typeface="+mj-ea"/>
              </a:rPr>
              <a:t>と</a:t>
            </a:r>
            <a:r>
              <a:rPr lang="en-US" altLang="ja-JP" dirty="0">
                <a:solidFill>
                  <a:schemeClr val="tx1"/>
                </a:solidFill>
                <a:latin typeface="+mj-ea"/>
                <a:ea typeface="+mj-ea"/>
              </a:rPr>
              <a:t>MD,VFI</a:t>
            </a:r>
            <a:r>
              <a:rPr lang="ja-JP" altLang="en-US" dirty="0">
                <a:solidFill>
                  <a:schemeClr val="tx1"/>
                </a:solidFill>
                <a:latin typeface="+mj-ea"/>
                <a:ea typeface="+mj-ea"/>
              </a:rPr>
              <a:t>との相関</a:t>
            </a:r>
            <a:endParaRPr kumimoji="1" lang="ja-JP" altLang="en-US" dirty="0">
              <a:latin typeface="+mj-ea"/>
              <a:ea typeface="+mj-ea"/>
            </a:endParaRPr>
          </a:p>
        </p:txBody>
      </p:sp>
      <p:sp>
        <p:nvSpPr>
          <p:cNvPr id="10" name="Shape 291"/>
          <p:cNvSpPr/>
          <p:nvPr/>
        </p:nvSpPr>
        <p:spPr>
          <a:xfrm>
            <a:off x="5827363" y="1175823"/>
            <a:ext cx="3125987" cy="400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ja-JP" altLang="en-US" sz="2400" dirty="0">
                <a:solidFill>
                  <a:schemeClr val="dk1"/>
                </a:solidFill>
                <a:latin typeface="+mn-ea"/>
                <a:ea typeface="+mn-ea"/>
              </a:rPr>
              <a:t>後期緑内障</a:t>
            </a:r>
            <a:r>
              <a:rPr lang="ja-JP" sz="2400" i="0" u="none" strike="noStrike" cap="none" dirty="0">
                <a:solidFill>
                  <a:schemeClr val="dk1"/>
                </a:solidFill>
                <a:latin typeface="+mn-ea"/>
                <a:ea typeface="+mn-ea"/>
                <a:sym typeface="Arial"/>
              </a:rPr>
              <a:t>(n=</a:t>
            </a:r>
            <a:r>
              <a:rPr lang="en-US" altLang="ja-JP" sz="2400" i="0" u="none" strike="noStrike" cap="none" dirty="0">
                <a:solidFill>
                  <a:schemeClr val="dk1"/>
                </a:solidFill>
                <a:latin typeface="+mn-ea"/>
                <a:ea typeface="+mn-ea"/>
                <a:sym typeface="Arial"/>
              </a:rPr>
              <a:t>119</a:t>
            </a:r>
            <a:r>
              <a:rPr lang="ja-JP" sz="2400" i="0" u="none" strike="noStrike" cap="none" dirty="0">
                <a:solidFill>
                  <a:schemeClr val="dk1"/>
                </a:solidFill>
                <a:latin typeface="+mn-ea"/>
                <a:ea typeface="+mn-ea"/>
                <a:sym typeface="Arial"/>
              </a:rPr>
              <a:t>)</a:t>
            </a:r>
          </a:p>
        </p:txBody>
      </p:sp>
      <p:sp>
        <p:nvSpPr>
          <p:cNvPr id="11" name="Shape 312"/>
          <p:cNvSpPr txBox="1"/>
          <p:nvPr/>
        </p:nvSpPr>
        <p:spPr>
          <a:xfrm>
            <a:off x="1056146" y="2889194"/>
            <a:ext cx="1303800" cy="5604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a:t>
            </a:r>
            <a:r>
              <a:rPr lang="en-US" altLang="ja-JP" sz="2800" b="0" i="0" u="none" strike="noStrike" cap="none" dirty="0">
                <a:solidFill>
                  <a:srgbClr val="000000"/>
                </a:solidFill>
                <a:latin typeface="Arial"/>
                <a:ea typeface="Arial"/>
                <a:cs typeface="Arial"/>
                <a:sym typeface="Arial"/>
              </a:rPr>
              <a:t>77</a:t>
            </a: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Font typeface="Arial"/>
              <a:buNone/>
            </a:pPr>
            <a:endParaRPr sz="2800" b="1" i="0" u="none" strike="noStrike" cap="none" dirty="0">
              <a:solidFill>
                <a:srgbClr val="000000"/>
              </a:solidFill>
              <a:latin typeface="Calibri"/>
              <a:ea typeface="Calibri"/>
              <a:cs typeface="Calibri"/>
              <a:sym typeface="Calibri"/>
            </a:endParaRPr>
          </a:p>
        </p:txBody>
      </p:sp>
      <p:sp>
        <p:nvSpPr>
          <p:cNvPr id="12" name="Shape 312"/>
          <p:cNvSpPr txBox="1"/>
          <p:nvPr/>
        </p:nvSpPr>
        <p:spPr>
          <a:xfrm>
            <a:off x="5381932" y="2889194"/>
            <a:ext cx="1303800" cy="560400"/>
          </a:xfrm>
          <a:prstGeom prst="rect">
            <a:avLst/>
          </a:prstGeom>
          <a:solidFill>
            <a:srgbClr val="FFFF33"/>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r=0.</a:t>
            </a:r>
            <a:r>
              <a:rPr lang="en-US" altLang="ja-JP" sz="2800" b="0" i="0" u="none" strike="noStrike" cap="none" dirty="0">
                <a:solidFill>
                  <a:srgbClr val="000000"/>
                </a:solidFill>
                <a:latin typeface="Arial"/>
                <a:ea typeface="Arial"/>
                <a:cs typeface="Arial"/>
                <a:sym typeface="Arial"/>
              </a:rPr>
              <a:t>83</a:t>
            </a: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ja-JP" sz="28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Font typeface="Arial"/>
              <a:buNone/>
            </a:pPr>
            <a:endParaRPr sz="28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9456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61697"/>
            <a:ext cx="5195673" cy="5896303"/>
          </a:xfrm>
          <a:prstGeom prst="rect">
            <a:avLst/>
          </a:prstGeom>
        </p:spPr>
      </p:pic>
      <p:sp>
        <p:nvSpPr>
          <p:cNvPr id="5" name="タイトル 1"/>
          <p:cNvSpPr txBox="1">
            <a:spLocks/>
          </p:cNvSpPr>
          <p:nvPr/>
        </p:nvSpPr>
        <p:spPr>
          <a:xfrm>
            <a:off x="381000" y="332656"/>
            <a:ext cx="8382000" cy="664797"/>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pPr algn="ctr"/>
            <a:r>
              <a:rPr lang="ja-JP" altLang="en-US" dirty="0">
                <a:solidFill>
                  <a:schemeClr val="tx1"/>
                </a:solidFill>
                <a:latin typeface="+mj-ea"/>
                <a:ea typeface="+mj-ea"/>
              </a:rPr>
              <a:t>結果・緑内障病期と</a:t>
            </a:r>
            <a:r>
              <a:rPr lang="en-US" altLang="ja-JP" dirty="0" err="1">
                <a:solidFill>
                  <a:schemeClr val="tx1"/>
                </a:solidFill>
                <a:latin typeface="+mj-ea"/>
                <a:ea typeface="+mj-ea"/>
              </a:rPr>
              <a:t>wRGC</a:t>
            </a:r>
            <a:endParaRPr kumimoji="1" lang="ja-JP" altLang="en-US" dirty="0">
              <a:latin typeface="+mj-ea"/>
              <a:ea typeface="+mj-ea"/>
            </a:endParaRPr>
          </a:p>
        </p:txBody>
      </p:sp>
      <p:sp>
        <p:nvSpPr>
          <p:cNvPr id="6" name="テキスト ボックス 5"/>
          <p:cNvSpPr txBox="1"/>
          <p:nvPr/>
        </p:nvSpPr>
        <p:spPr>
          <a:xfrm>
            <a:off x="977462" y="1781501"/>
            <a:ext cx="3799489" cy="307777"/>
          </a:xfrm>
          <a:prstGeom prst="rect">
            <a:avLst/>
          </a:prstGeom>
          <a:solidFill>
            <a:schemeClr val="bg1"/>
          </a:solidFill>
        </p:spPr>
        <p:txBody>
          <a:bodyPr wrap="square" rtlCol="0">
            <a:spAutoFit/>
          </a:bodyPr>
          <a:lstStyle/>
          <a:p>
            <a:endParaRPr kumimoji="1" lang="ja-JP" altLang="en-US" dirty="0"/>
          </a:p>
        </p:txBody>
      </p:sp>
      <p:cxnSp>
        <p:nvCxnSpPr>
          <p:cNvPr id="8" name="直線コネクタ 7"/>
          <p:cNvCxnSpPr/>
          <p:nvPr/>
        </p:nvCxnSpPr>
        <p:spPr>
          <a:xfrm>
            <a:off x="1608083" y="1907628"/>
            <a:ext cx="1150883" cy="0"/>
          </a:xfrm>
          <a:prstGeom prst="line">
            <a:avLst/>
          </a:prstGeom>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rot="5400000">
            <a:off x="2763023" y="3393347"/>
            <a:ext cx="3799489" cy="386605"/>
          </a:xfrm>
          <a:prstGeom prst="rect">
            <a:avLst/>
          </a:prstGeom>
          <a:solidFill>
            <a:schemeClr val="bg1"/>
          </a:solidFill>
        </p:spPr>
        <p:txBody>
          <a:bodyPr wrap="square" rtlCol="0">
            <a:spAutoFit/>
          </a:bodyPr>
          <a:lstStyle/>
          <a:p>
            <a:endParaRPr kumimoji="1" lang="ja-JP" altLang="en-US"/>
          </a:p>
        </p:txBody>
      </p:sp>
      <p:cxnSp>
        <p:nvCxnSpPr>
          <p:cNvPr id="11" name="直線コネクタ 10"/>
          <p:cNvCxnSpPr/>
          <p:nvPr/>
        </p:nvCxnSpPr>
        <p:spPr>
          <a:xfrm>
            <a:off x="2979683" y="1907628"/>
            <a:ext cx="1040524" cy="0"/>
          </a:xfrm>
          <a:prstGeom prst="line">
            <a:avLst/>
          </a:prstGeom>
        </p:spPr>
        <p:style>
          <a:lnRef idx="1">
            <a:schemeClr val="dk1"/>
          </a:lnRef>
          <a:fillRef idx="0">
            <a:schemeClr val="dk1"/>
          </a:fillRef>
          <a:effectRef idx="0">
            <a:schemeClr val="dk1"/>
          </a:effectRef>
          <a:fontRef idx="minor">
            <a:schemeClr val="tx1"/>
          </a:fontRef>
        </p:style>
      </p:cxnSp>
      <p:sp>
        <p:nvSpPr>
          <p:cNvPr id="12" name="テキスト ボックス 11"/>
          <p:cNvSpPr txBox="1"/>
          <p:nvPr/>
        </p:nvSpPr>
        <p:spPr>
          <a:xfrm>
            <a:off x="1493779" y="6391957"/>
            <a:ext cx="2098651" cy="307777"/>
          </a:xfrm>
          <a:prstGeom prst="rect">
            <a:avLst/>
          </a:prstGeom>
          <a:noFill/>
        </p:spPr>
        <p:txBody>
          <a:bodyPr wrap="none" rtlCol="0">
            <a:spAutoFit/>
          </a:bodyPr>
          <a:lstStyle/>
          <a:p>
            <a:r>
              <a:rPr lang="ja-JP" altLang="en-US" dirty="0"/>
              <a:t>＊</a:t>
            </a:r>
            <a:r>
              <a:rPr lang="en-US" altLang="ja-JP" dirty="0"/>
              <a:t>paired t test p&lt;0.0001</a:t>
            </a:r>
          </a:p>
        </p:txBody>
      </p:sp>
      <p:sp>
        <p:nvSpPr>
          <p:cNvPr id="13" name="正方形/長方形 12"/>
          <p:cNvSpPr/>
          <p:nvPr/>
        </p:nvSpPr>
        <p:spPr>
          <a:xfrm>
            <a:off x="3317844" y="1662901"/>
            <a:ext cx="364202" cy="307777"/>
          </a:xfrm>
          <a:prstGeom prst="rect">
            <a:avLst/>
          </a:prstGeom>
        </p:spPr>
        <p:txBody>
          <a:bodyPr wrap="none">
            <a:spAutoFit/>
          </a:bodyPr>
          <a:lstStyle/>
          <a:p>
            <a:r>
              <a:rPr kumimoji="1" lang="ja-JP" altLang="en-US" dirty="0"/>
              <a:t>＊</a:t>
            </a:r>
            <a:endParaRPr lang="ja-JP" altLang="en-US" dirty="0"/>
          </a:p>
        </p:txBody>
      </p:sp>
      <p:sp>
        <p:nvSpPr>
          <p:cNvPr id="14" name="正方形/長方形 13"/>
          <p:cNvSpPr/>
          <p:nvPr/>
        </p:nvSpPr>
        <p:spPr>
          <a:xfrm>
            <a:off x="2052632" y="1662907"/>
            <a:ext cx="364202" cy="307777"/>
          </a:xfrm>
          <a:prstGeom prst="rect">
            <a:avLst/>
          </a:prstGeom>
        </p:spPr>
        <p:txBody>
          <a:bodyPr wrap="none">
            <a:spAutoFit/>
          </a:bodyPr>
          <a:lstStyle/>
          <a:p>
            <a:r>
              <a:rPr kumimoji="1" lang="ja-JP" altLang="en-US" dirty="0"/>
              <a:t>＊</a:t>
            </a:r>
            <a:endParaRPr lang="ja-JP" altLang="en-US" dirty="0"/>
          </a:p>
        </p:txBody>
      </p:sp>
      <p:cxnSp>
        <p:nvCxnSpPr>
          <p:cNvPr id="17" name="直線コネクタ 16"/>
          <p:cNvCxnSpPr/>
          <p:nvPr/>
        </p:nvCxnSpPr>
        <p:spPr>
          <a:xfrm>
            <a:off x="4835372" y="2983688"/>
            <a:ext cx="4115325" cy="1"/>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p:cNvCxnSpPr/>
          <p:nvPr/>
        </p:nvCxnSpPr>
        <p:spPr>
          <a:xfrm>
            <a:off x="5833241" y="2144097"/>
            <a:ext cx="0" cy="3326543"/>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a:off x="4921674" y="5470639"/>
            <a:ext cx="4115325" cy="1"/>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a:off x="4856070" y="2144097"/>
            <a:ext cx="4115325" cy="1"/>
          </a:xfrm>
          <a:prstGeom prst="line">
            <a:avLst/>
          </a:prstGeom>
        </p:spPr>
        <p:style>
          <a:lnRef idx="1">
            <a:schemeClr val="dk1"/>
          </a:lnRef>
          <a:fillRef idx="0">
            <a:schemeClr val="dk1"/>
          </a:fillRef>
          <a:effectRef idx="0">
            <a:schemeClr val="dk1"/>
          </a:effectRef>
          <a:fontRef idx="minor">
            <a:schemeClr val="tx1"/>
          </a:fontRef>
        </p:style>
      </p:cxnSp>
      <p:sp>
        <p:nvSpPr>
          <p:cNvPr id="28" name="テキスト ボックス 27"/>
          <p:cNvSpPr txBox="1"/>
          <p:nvPr/>
        </p:nvSpPr>
        <p:spPr>
          <a:xfrm>
            <a:off x="5979379" y="2416624"/>
            <a:ext cx="646331" cy="369332"/>
          </a:xfrm>
          <a:prstGeom prst="rect">
            <a:avLst/>
          </a:prstGeom>
          <a:noFill/>
        </p:spPr>
        <p:txBody>
          <a:bodyPr wrap="none" rtlCol="0">
            <a:spAutoFit/>
          </a:bodyPr>
          <a:lstStyle/>
          <a:p>
            <a:r>
              <a:rPr kumimoji="1" lang="ja-JP" altLang="en-US" sz="1800" dirty="0"/>
              <a:t>眼数</a:t>
            </a:r>
          </a:p>
        </p:txBody>
      </p:sp>
      <p:sp>
        <p:nvSpPr>
          <p:cNvPr id="29" name="テキスト ボックス 28"/>
          <p:cNvSpPr txBox="1"/>
          <p:nvPr/>
        </p:nvSpPr>
        <p:spPr>
          <a:xfrm>
            <a:off x="4979625" y="3293617"/>
            <a:ext cx="646331" cy="369332"/>
          </a:xfrm>
          <a:prstGeom prst="rect">
            <a:avLst/>
          </a:prstGeom>
          <a:noFill/>
        </p:spPr>
        <p:txBody>
          <a:bodyPr wrap="none" rtlCol="0">
            <a:spAutoFit/>
          </a:bodyPr>
          <a:lstStyle/>
          <a:p>
            <a:r>
              <a:rPr kumimoji="1" lang="ja-JP" altLang="en-US" sz="1800" dirty="0"/>
              <a:t>早期</a:t>
            </a:r>
          </a:p>
        </p:txBody>
      </p:sp>
      <p:sp>
        <p:nvSpPr>
          <p:cNvPr id="30" name="テキスト ボックス 29"/>
          <p:cNvSpPr txBox="1"/>
          <p:nvPr/>
        </p:nvSpPr>
        <p:spPr>
          <a:xfrm>
            <a:off x="4979104" y="4017667"/>
            <a:ext cx="646331" cy="369332"/>
          </a:xfrm>
          <a:prstGeom prst="rect">
            <a:avLst/>
          </a:prstGeom>
          <a:noFill/>
        </p:spPr>
        <p:txBody>
          <a:bodyPr wrap="none" rtlCol="0">
            <a:spAutoFit/>
          </a:bodyPr>
          <a:lstStyle/>
          <a:p>
            <a:r>
              <a:rPr kumimoji="1" lang="ja-JP" altLang="en-US" sz="1800" dirty="0"/>
              <a:t>中期</a:t>
            </a:r>
          </a:p>
        </p:txBody>
      </p:sp>
      <p:sp>
        <p:nvSpPr>
          <p:cNvPr id="31" name="テキスト ボックス 30"/>
          <p:cNvSpPr txBox="1"/>
          <p:nvPr/>
        </p:nvSpPr>
        <p:spPr>
          <a:xfrm>
            <a:off x="4979104" y="4741717"/>
            <a:ext cx="646331" cy="369332"/>
          </a:xfrm>
          <a:prstGeom prst="rect">
            <a:avLst/>
          </a:prstGeom>
          <a:noFill/>
        </p:spPr>
        <p:txBody>
          <a:bodyPr wrap="none" rtlCol="0">
            <a:spAutoFit/>
          </a:bodyPr>
          <a:lstStyle/>
          <a:p>
            <a:r>
              <a:rPr kumimoji="1" lang="ja-JP" altLang="en-US" sz="1800" dirty="0"/>
              <a:t>後期</a:t>
            </a:r>
          </a:p>
        </p:txBody>
      </p:sp>
      <p:sp>
        <p:nvSpPr>
          <p:cNvPr id="32" name="テキスト ボックス 31"/>
          <p:cNvSpPr txBox="1"/>
          <p:nvPr/>
        </p:nvSpPr>
        <p:spPr>
          <a:xfrm>
            <a:off x="7060541" y="2416624"/>
            <a:ext cx="1935145" cy="369332"/>
          </a:xfrm>
          <a:prstGeom prst="rect">
            <a:avLst/>
          </a:prstGeom>
          <a:noFill/>
        </p:spPr>
        <p:txBody>
          <a:bodyPr wrap="none" rtlCol="0">
            <a:spAutoFit/>
          </a:bodyPr>
          <a:lstStyle/>
          <a:p>
            <a:r>
              <a:rPr kumimoji="1" lang="ja-JP" altLang="en-US" sz="1800" dirty="0"/>
              <a:t>平均</a:t>
            </a:r>
            <a:r>
              <a:rPr kumimoji="1" lang="en-US" altLang="ja-JP" sz="1800" dirty="0"/>
              <a:t>(wrgc×1000)</a:t>
            </a:r>
            <a:endParaRPr kumimoji="1" lang="ja-JP" altLang="en-US" sz="1800" dirty="0"/>
          </a:p>
        </p:txBody>
      </p:sp>
      <p:sp>
        <p:nvSpPr>
          <p:cNvPr id="33" name="テキスト ボックス 32"/>
          <p:cNvSpPr txBox="1"/>
          <p:nvPr/>
        </p:nvSpPr>
        <p:spPr>
          <a:xfrm>
            <a:off x="6017852" y="3293617"/>
            <a:ext cx="569387" cy="369332"/>
          </a:xfrm>
          <a:prstGeom prst="rect">
            <a:avLst/>
          </a:prstGeom>
          <a:noFill/>
        </p:spPr>
        <p:txBody>
          <a:bodyPr wrap="none" rtlCol="0">
            <a:spAutoFit/>
          </a:bodyPr>
          <a:lstStyle/>
          <a:p>
            <a:r>
              <a:rPr kumimoji="1" lang="en-US" altLang="ja-JP" sz="1800" dirty="0"/>
              <a:t>335</a:t>
            </a:r>
            <a:endParaRPr kumimoji="1" lang="ja-JP" altLang="en-US" sz="1800" dirty="0"/>
          </a:p>
        </p:txBody>
      </p:sp>
      <p:sp>
        <p:nvSpPr>
          <p:cNvPr id="34" name="テキスト ボックス 33"/>
          <p:cNvSpPr txBox="1"/>
          <p:nvPr/>
        </p:nvSpPr>
        <p:spPr>
          <a:xfrm>
            <a:off x="6017852" y="4012772"/>
            <a:ext cx="569387" cy="369332"/>
          </a:xfrm>
          <a:prstGeom prst="rect">
            <a:avLst/>
          </a:prstGeom>
          <a:noFill/>
        </p:spPr>
        <p:txBody>
          <a:bodyPr wrap="none" rtlCol="0">
            <a:spAutoFit/>
          </a:bodyPr>
          <a:lstStyle/>
          <a:p>
            <a:r>
              <a:rPr kumimoji="1" lang="en-US" altLang="ja-JP" sz="1800" dirty="0"/>
              <a:t>118</a:t>
            </a:r>
            <a:endParaRPr kumimoji="1" lang="ja-JP" altLang="en-US" sz="1800" dirty="0"/>
          </a:p>
        </p:txBody>
      </p:sp>
      <p:sp>
        <p:nvSpPr>
          <p:cNvPr id="35" name="テキスト ボックス 34"/>
          <p:cNvSpPr txBox="1"/>
          <p:nvPr/>
        </p:nvSpPr>
        <p:spPr>
          <a:xfrm>
            <a:off x="6069663" y="4736846"/>
            <a:ext cx="569387" cy="369332"/>
          </a:xfrm>
          <a:prstGeom prst="rect">
            <a:avLst/>
          </a:prstGeom>
          <a:noFill/>
        </p:spPr>
        <p:txBody>
          <a:bodyPr wrap="none" rtlCol="0">
            <a:spAutoFit/>
          </a:bodyPr>
          <a:lstStyle/>
          <a:p>
            <a:r>
              <a:rPr kumimoji="1" lang="en-US" altLang="ja-JP" sz="1800" dirty="0"/>
              <a:t>119</a:t>
            </a:r>
            <a:endParaRPr kumimoji="1" lang="ja-JP" altLang="en-US" sz="1800" dirty="0"/>
          </a:p>
        </p:txBody>
      </p:sp>
      <p:sp>
        <p:nvSpPr>
          <p:cNvPr id="36" name="テキスト ボックス 35"/>
          <p:cNvSpPr txBox="1"/>
          <p:nvPr/>
        </p:nvSpPr>
        <p:spPr>
          <a:xfrm>
            <a:off x="7325786" y="3313564"/>
            <a:ext cx="1080745" cy="369332"/>
          </a:xfrm>
          <a:prstGeom prst="rect">
            <a:avLst/>
          </a:prstGeom>
          <a:noFill/>
        </p:spPr>
        <p:txBody>
          <a:bodyPr wrap="none" rtlCol="0">
            <a:spAutoFit/>
          </a:bodyPr>
          <a:lstStyle/>
          <a:p>
            <a:r>
              <a:rPr kumimoji="1" lang="en-US" altLang="ja-JP" sz="1800" dirty="0"/>
              <a:t>753±164</a:t>
            </a:r>
            <a:endParaRPr kumimoji="1" lang="ja-JP" altLang="en-US" sz="1800" dirty="0"/>
          </a:p>
        </p:txBody>
      </p:sp>
      <p:sp>
        <p:nvSpPr>
          <p:cNvPr id="37" name="テキスト ボックス 36"/>
          <p:cNvSpPr txBox="1"/>
          <p:nvPr/>
        </p:nvSpPr>
        <p:spPr>
          <a:xfrm>
            <a:off x="7325786" y="4012772"/>
            <a:ext cx="952505" cy="369332"/>
          </a:xfrm>
          <a:prstGeom prst="rect">
            <a:avLst/>
          </a:prstGeom>
          <a:noFill/>
        </p:spPr>
        <p:txBody>
          <a:bodyPr wrap="none" rtlCol="0">
            <a:spAutoFit/>
          </a:bodyPr>
          <a:lstStyle/>
          <a:p>
            <a:r>
              <a:rPr kumimoji="1" lang="en-US" altLang="ja-JP" sz="1800" dirty="0"/>
              <a:t>487±86</a:t>
            </a:r>
            <a:endParaRPr kumimoji="1" lang="ja-JP" altLang="en-US" sz="1800" dirty="0"/>
          </a:p>
        </p:txBody>
      </p:sp>
      <p:sp>
        <p:nvSpPr>
          <p:cNvPr id="38" name="テキスト ボックス 37"/>
          <p:cNvSpPr txBox="1"/>
          <p:nvPr/>
        </p:nvSpPr>
        <p:spPr>
          <a:xfrm>
            <a:off x="7325786" y="4734411"/>
            <a:ext cx="1080745" cy="369332"/>
          </a:xfrm>
          <a:prstGeom prst="rect">
            <a:avLst/>
          </a:prstGeom>
          <a:noFill/>
        </p:spPr>
        <p:txBody>
          <a:bodyPr wrap="none" rtlCol="0">
            <a:spAutoFit/>
          </a:bodyPr>
          <a:lstStyle/>
          <a:p>
            <a:r>
              <a:rPr kumimoji="1" lang="en-US" altLang="ja-JP" sz="1800" dirty="0"/>
              <a:t>291±107</a:t>
            </a:r>
            <a:endParaRPr kumimoji="1" lang="ja-JP" altLang="en-US" sz="1800" dirty="0"/>
          </a:p>
        </p:txBody>
      </p:sp>
      <p:sp>
        <p:nvSpPr>
          <p:cNvPr id="2" name="テキスト ボックス 1"/>
          <p:cNvSpPr txBox="1"/>
          <p:nvPr/>
        </p:nvSpPr>
        <p:spPr>
          <a:xfrm>
            <a:off x="1343297" y="5732139"/>
            <a:ext cx="668201" cy="338554"/>
          </a:xfrm>
          <a:prstGeom prst="rect">
            <a:avLst/>
          </a:prstGeom>
          <a:solidFill>
            <a:schemeClr val="bg1"/>
          </a:solidFill>
        </p:spPr>
        <p:txBody>
          <a:bodyPr wrap="square" rtlCol="0">
            <a:spAutoFit/>
          </a:bodyPr>
          <a:lstStyle/>
          <a:p>
            <a:r>
              <a:rPr kumimoji="1" lang="ja-JP" altLang="en-US" sz="1600" b="1" dirty="0"/>
              <a:t>早期</a:t>
            </a:r>
          </a:p>
        </p:txBody>
      </p:sp>
      <p:sp>
        <p:nvSpPr>
          <p:cNvPr id="27" name="テキスト ボックス 26"/>
          <p:cNvSpPr txBox="1"/>
          <p:nvPr/>
        </p:nvSpPr>
        <p:spPr>
          <a:xfrm>
            <a:off x="2543105" y="5732139"/>
            <a:ext cx="668201" cy="338554"/>
          </a:xfrm>
          <a:prstGeom prst="rect">
            <a:avLst/>
          </a:prstGeom>
          <a:solidFill>
            <a:schemeClr val="bg1"/>
          </a:solidFill>
        </p:spPr>
        <p:txBody>
          <a:bodyPr wrap="square" rtlCol="0">
            <a:spAutoFit/>
          </a:bodyPr>
          <a:lstStyle/>
          <a:p>
            <a:r>
              <a:rPr kumimoji="1" lang="ja-JP" altLang="en-US" sz="1600" b="1" dirty="0"/>
              <a:t>中期</a:t>
            </a:r>
          </a:p>
        </p:txBody>
      </p:sp>
      <p:sp>
        <p:nvSpPr>
          <p:cNvPr id="39" name="テキスト ボックス 38"/>
          <p:cNvSpPr txBox="1"/>
          <p:nvPr/>
        </p:nvSpPr>
        <p:spPr>
          <a:xfrm>
            <a:off x="3499945" y="5732139"/>
            <a:ext cx="913464" cy="338554"/>
          </a:xfrm>
          <a:prstGeom prst="rect">
            <a:avLst/>
          </a:prstGeom>
          <a:solidFill>
            <a:schemeClr val="bg1"/>
          </a:solidFill>
        </p:spPr>
        <p:txBody>
          <a:bodyPr wrap="square" rtlCol="0">
            <a:spAutoFit/>
          </a:bodyPr>
          <a:lstStyle/>
          <a:p>
            <a:r>
              <a:rPr kumimoji="1" lang="ja-JP" altLang="en-US" sz="1600" b="1" dirty="0"/>
              <a:t>　後期</a:t>
            </a:r>
          </a:p>
        </p:txBody>
      </p:sp>
      <p:cxnSp>
        <p:nvCxnSpPr>
          <p:cNvPr id="40" name="直線コネクタ 39"/>
          <p:cNvCxnSpPr/>
          <p:nvPr/>
        </p:nvCxnSpPr>
        <p:spPr>
          <a:xfrm>
            <a:off x="2027226" y="1508218"/>
            <a:ext cx="1531825" cy="0"/>
          </a:xfrm>
          <a:prstGeom prst="line">
            <a:avLst/>
          </a:prstGeom>
        </p:spPr>
        <p:style>
          <a:lnRef idx="1">
            <a:schemeClr val="dk1"/>
          </a:lnRef>
          <a:fillRef idx="0">
            <a:schemeClr val="dk1"/>
          </a:fillRef>
          <a:effectRef idx="0">
            <a:schemeClr val="dk1"/>
          </a:effectRef>
          <a:fontRef idx="minor">
            <a:schemeClr val="tx1"/>
          </a:fontRef>
        </p:style>
      </p:cxnSp>
      <p:sp>
        <p:nvSpPr>
          <p:cNvPr id="41" name="正方形/長方形 40"/>
          <p:cNvSpPr/>
          <p:nvPr/>
        </p:nvSpPr>
        <p:spPr>
          <a:xfrm>
            <a:off x="2695104" y="1183195"/>
            <a:ext cx="364202" cy="307777"/>
          </a:xfrm>
          <a:prstGeom prst="rect">
            <a:avLst/>
          </a:prstGeom>
        </p:spPr>
        <p:txBody>
          <a:bodyPr wrap="none">
            <a:spAutoFit/>
          </a:bodyPr>
          <a:lstStyle/>
          <a:p>
            <a:r>
              <a:rPr kumimoji="1" lang="ja-JP" altLang="en-US" dirty="0"/>
              <a:t>＊</a:t>
            </a:r>
            <a:endParaRPr lang="ja-JP" altLang="en-US" dirty="0"/>
          </a:p>
        </p:txBody>
      </p:sp>
    </p:spTree>
    <p:extLst>
      <p:ext uri="{BB962C8B-B14F-4D97-AF65-F5344CB8AC3E}">
        <p14:creationId xmlns:p14="http://schemas.microsoft.com/office/powerpoint/2010/main" val="2490675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 name="Title 2"/>
          <p:cNvSpPr>
            <a:spLocks noGrp="1"/>
          </p:cNvSpPr>
          <p:nvPr>
            <p:ph type="title"/>
          </p:nvPr>
        </p:nvSpPr>
        <p:spPr>
          <a:xfrm>
            <a:off x="628650" y="242235"/>
            <a:ext cx="7886700" cy="1325700"/>
          </a:xfrm>
        </p:spPr>
        <p:txBody>
          <a:bodyPr/>
          <a:lstStyle/>
          <a:p>
            <a:r>
              <a:rPr kumimoji="1" lang="ja-JP" altLang="en-US" sz="5400" dirty="0">
                <a:latin typeface="+mj-ea"/>
              </a:rPr>
              <a:t>結果まとめ</a:t>
            </a:r>
            <a:endParaRPr lang="en-US" sz="2000" dirty="0"/>
          </a:p>
        </p:txBody>
      </p:sp>
      <p:sp>
        <p:nvSpPr>
          <p:cNvPr id="344" name="Shape 344"/>
          <p:cNvSpPr/>
          <p:nvPr/>
        </p:nvSpPr>
        <p:spPr>
          <a:xfrm>
            <a:off x="548611" y="1705248"/>
            <a:ext cx="8683767" cy="58477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lang="ja-JP" sz="3200" b="0" i="0" u="none" strike="noStrike" cap="none" dirty="0">
              <a:solidFill>
                <a:schemeClr val="dk1"/>
              </a:solidFill>
              <a:latin typeface="+mn-ea"/>
              <a:ea typeface="+mn-ea"/>
              <a:cs typeface="Calibri"/>
              <a:sym typeface="Calibri"/>
            </a:endParaRPr>
          </a:p>
        </p:txBody>
      </p:sp>
      <p:sp>
        <p:nvSpPr>
          <p:cNvPr id="2" name="正方形/長方形 1"/>
          <p:cNvSpPr/>
          <p:nvPr/>
        </p:nvSpPr>
        <p:spPr>
          <a:xfrm>
            <a:off x="628650" y="2329243"/>
            <a:ext cx="6808894" cy="584775"/>
          </a:xfrm>
          <a:prstGeom prst="rect">
            <a:avLst/>
          </a:prstGeom>
        </p:spPr>
        <p:txBody>
          <a:bodyPr wrap="square">
            <a:spAutoFit/>
          </a:bodyPr>
          <a:lstStyle/>
          <a:p>
            <a:pPr lvl="0"/>
            <a:r>
              <a:rPr lang="ja-JP" altLang="en-US" sz="3200" dirty="0">
                <a:latin typeface="+mn-ea"/>
                <a:ea typeface="+mn-ea"/>
              </a:rPr>
              <a:t>緑内障全病期で強い相関</a:t>
            </a:r>
          </a:p>
        </p:txBody>
      </p:sp>
      <p:sp>
        <p:nvSpPr>
          <p:cNvPr id="5" name="正方形/長方形 4"/>
          <p:cNvSpPr/>
          <p:nvPr/>
        </p:nvSpPr>
        <p:spPr>
          <a:xfrm>
            <a:off x="628650" y="3577591"/>
            <a:ext cx="6199133" cy="584775"/>
          </a:xfrm>
          <a:prstGeom prst="rect">
            <a:avLst/>
          </a:prstGeom>
        </p:spPr>
        <p:txBody>
          <a:bodyPr wrap="none">
            <a:spAutoFit/>
          </a:bodyPr>
          <a:lstStyle/>
          <a:p>
            <a:pPr lvl="0"/>
            <a:r>
              <a:rPr lang="ja-JP" altLang="en-US" sz="3200" dirty="0">
                <a:latin typeface="+mn-ea"/>
                <a:ea typeface="+mn-ea"/>
              </a:rPr>
              <a:t>緑内障病期別　後期＞早期</a:t>
            </a:r>
            <a:r>
              <a:rPr lang="en-US" altLang="ja-JP" sz="3200" dirty="0">
                <a:latin typeface="+mn-ea"/>
                <a:ea typeface="+mn-ea"/>
              </a:rPr>
              <a:t>≫</a:t>
            </a:r>
            <a:r>
              <a:rPr lang="ja-JP" altLang="en-US" sz="3200" dirty="0">
                <a:latin typeface="+mn-ea"/>
                <a:ea typeface="+mn-ea"/>
              </a:rPr>
              <a:t>中期</a:t>
            </a:r>
          </a:p>
        </p:txBody>
      </p:sp>
      <p:sp>
        <p:nvSpPr>
          <p:cNvPr id="6" name="テキスト ボックス 5"/>
          <p:cNvSpPr txBox="1"/>
          <p:nvPr/>
        </p:nvSpPr>
        <p:spPr>
          <a:xfrm>
            <a:off x="628650" y="4825939"/>
            <a:ext cx="7160935" cy="1077218"/>
          </a:xfrm>
          <a:prstGeom prst="rect">
            <a:avLst/>
          </a:prstGeom>
          <a:noFill/>
        </p:spPr>
        <p:txBody>
          <a:bodyPr wrap="none" rtlCol="0">
            <a:spAutoFit/>
          </a:bodyPr>
          <a:lstStyle/>
          <a:p>
            <a:r>
              <a:rPr kumimoji="1" lang="ja-JP" altLang="en-US" sz="3200" dirty="0">
                <a:latin typeface="+mn-ea"/>
                <a:ea typeface="+mn-ea"/>
              </a:rPr>
              <a:t>各病期において網膜神経細胞推定数の</a:t>
            </a:r>
            <a:endParaRPr kumimoji="1" lang="en-US" altLang="ja-JP" sz="3200" dirty="0">
              <a:latin typeface="+mn-ea"/>
              <a:ea typeface="+mn-ea"/>
            </a:endParaRPr>
          </a:p>
          <a:p>
            <a:r>
              <a:rPr kumimoji="1" lang="ja-JP" altLang="en-US" sz="3200" dirty="0">
                <a:latin typeface="+mn-ea"/>
                <a:ea typeface="+mn-ea"/>
              </a:rPr>
              <a:t>有意な減少</a:t>
            </a:r>
          </a:p>
        </p:txBody>
      </p:sp>
    </p:spTree>
    <p:extLst>
      <p:ext uri="{BB962C8B-B14F-4D97-AF65-F5344CB8AC3E}">
        <p14:creationId xmlns:p14="http://schemas.microsoft.com/office/powerpoint/2010/main" val="4249965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628650" y="600801"/>
            <a:ext cx="7886700" cy="912516"/>
          </a:xfrm>
          <a:prstGeom prst="rect">
            <a:avLst/>
          </a:prstGeom>
          <a:noFill/>
          <a:ln>
            <a:noFill/>
          </a:ln>
        </p:spPr>
        <p:txBody>
          <a:bodyPr wrap="square" lIns="91425" tIns="45700" rIns="91425" bIns="45700" anchor="b" anchorCtr="0">
            <a:noAutofit/>
          </a:bodyPr>
          <a:lstStyle/>
          <a:p>
            <a:pPr marL="0" marR="0" lvl="0" indent="0" algn="ctr" rtl="0">
              <a:lnSpc>
                <a:spcPct val="90000"/>
              </a:lnSpc>
              <a:spcBef>
                <a:spcPts val="0"/>
              </a:spcBef>
              <a:spcAft>
                <a:spcPts val="0"/>
              </a:spcAft>
              <a:buClr>
                <a:schemeClr val="lt1"/>
              </a:buClr>
              <a:buSzPct val="25000"/>
              <a:buFont typeface="Calibri"/>
              <a:buNone/>
            </a:pPr>
            <a:r>
              <a:rPr lang="ja-JP" sz="4000" b="0" i="0" u="none" strike="noStrike" cap="none" dirty="0">
                <a:solidFill>
                  <a:schemeClr val="dk1"/>
                </a:solidFill>
                <a:latin typeface="+mj-ea"/>
                <a:ea typeface="+mj-ea"/>
                <a:cs typeface="Quattrocento Sans"/>
                <a:sym typeface="Quattrocento Sans"/>
              </a:rPr>
              <a:t>網膜神経節細胞数でみる緑内障</a:t>
            </a:r>
          </a:p>
        </p:txBody>
      </p:sp>
      <p:sp>
        <p:nvSpPr>
          <p:cNvPr id="5" name="正方形/長方形 4"/>
          <p:cNvSpPr/>
          <p:nvPr/>
        </p:nvSpPr>
        <p:spPr>
          <a:xfrm>
            <a:off x="807575" y="2125040"/>
            <a:ext cx="668773" cy="523220"/>
          </a:xfrm>
          <a:prstGeom prst="rect">
            <a:avLst/>
          </a:prstGeom>
        </p:spPr>
        <p:txBody>
          <a:bodyPr wrap="none">
            <a:spAutoFit/>
          </a:bodyPr>
          <a:lstStyle/>
          <a:p>
            <a:r>
              <a:rPr lang="ja-JP" altLang="en-US" sz="2800" dirty="0">
                <a:solidFill>
                  <a:schemeClr val="bg1">
                    <a:lumMod val="75000"/>
                  </a:schemeClr>
                </a:solidFill>
                <a:latin typeface="+mn-ea"/>
                <a:ea typeface="+mn-ea"/>
                <a:cs typeface="Calibri"/>
                <a:sym typeface="Calibri"/>
              </a:rPr>
              <a:t>１</a:t>
            </a:r>
            <a:r>
              <a:rPr lang="en-US" altLang="ja-JP" sz="2800" dirty="0">
                <a:solidFill>
                  <a:schemeClr val="bg1">
                    <a:lumMod val="75000"/>
                  </a:schemeClr>
                </a:solidFill>
                <a:latin typeface="+mn-ea"/>
                <a:ea typeface="+mn-ea"/>
                <a:cs typeface="Calibri"/>
                <a:sym typeface="Calibri"/>
              </a:rPr>
              <a:t>.</a:t>
            </a:r>
          </a:p>
        </p:txBody>
      </p:sp>
      <p:sp>
        <p:nvSpPr>
          <p:cNvPr id="4" name="正方形/長方形 3"/>
          <p:cNvSpPr/>
          <p:nvPr/>
        </p:nvSpPr>
        <p:spPr>
          <a:xfrm>
            <a:off x="1402270" y="1995774"/>
            <a:ext cx="5801588" cy="652486"/>
          </a:xfrm>
          <a:prstGeom prst="rect">
            <a:avLst/>
          </a:prstGeom>
        </p:spPr>
        <p:txBody>
          <a:bodyPr wrap="none">
            <a:spAutoFit/>
          </a:bodyPr>
          <a:lstStyle/>
          <a:p>
            <a:pPr marL="228600">
              <a:lnSpc>
                <a:spcPct val="140000"/>
              </a:lnSpc>
            </a:pPr>
            <a:r>
              <a:rPr lang="ja-JP" altLang="en-US" sz="2800" dirty="0">
                <a:solidFill>
                  <a:schemeClr val="bg1">
                    <a:lumMod val="75000"/>
                  </a:schemeClr>
                </a:solidFill>
                <a:latin typeface="メイリオ"/>
                <a:ea typeface="メイリオ"/>
                <a:cs typeface="メイリオ"/>
              </a:rPr>
              <a:t>緑内障進行判定　</a:t>
            </a:r>
            <a:r>
              <a:rPr lang="en-US" altLang="ja-JP" sz="2800" dirty="0">
                <a:solidFill>
                  <a:schemeClr val="bg1">
                    <a:lumMod val="75000"/>
                  </a:schemeClr>
                </a:solidFill>
                <a:latin typeface="メイリオ"/>
                <a:ea typeface="メイリオ"/>
                <a:cs typeface="メイリオ"/>
              </a:rPr>
              <a:t>—</a:t>
            </a:r>
            <a:r>
              <a:rPr lang="ja-JP" altLang="en-US" sz="2800" dirty="0">
                <a:solidFill>
                  <a:schemeClr val="bg1">
                    <a:lumMod val="75000"/>
                  </a:schemeClr>
                </a:solidFill>
                <a:latin typeface="メイリオ"/>
                <a:ea typeface="メイリオ"/>
                <a:cs typeface="メイリオ"/>
              </a:rPr>
              <a:t>　機能と構造</a:t>
            </a:r>
            <a:endParaRPr lang="en-US" altLang="ja-JP" sz="2800" dirty="0">
              <a:solidFill>
                <a:schemeClr val="bg1">
                  <a:lumMod val="75000"/>
                </a:schemeClr>
              </a:solidFill>
              <a:latin typeface="メイリオ"/>
              <a:ea typeface="メイリオ"/>
              <a:cs typeface="メイリオ"/>
            </a:endParaRPr>
          </a:p>
        </p:txBody>
      </p:sp>
      <p:sp>
        <p:nvSpPr>
          <p:cNvPr id="7" name="正方形/長方形 6"/>
          <p:cNvSpPr/>
          <p:nvPr/>
        </p:nvSpPr>
        <p:spPr>
          <a:xfrm>
            <a:off x="869752" y="2954090"/>
            <a:ext cx="532518" cy="523220"/>
          </a:xfrm>
          <a:prstGeom prst="rect">
            <a:avLst/>
          </a:prstGeom>
        </p:spPr>
        <p:txBody>
          <a:bodyPr wrap="square">
            <a:spAutoFit/>
          </a:bodyPr>
          <a:lstStyle/>
          <a:p>
            <a:r>
              <a:rPr lang="en-US" altLang="ja-JP" sz="2800" dirty="0">
                <a:solidFill>
                  <a:schemeClr val="bg1">
                    <a:lumMod val="75000"/>
                  </a:schemeClr>
                </a:solidFill>
                <a:latin typeface="+mn-ea"/>
                <a:ea typeface="+mn-ea"/>
                <a:cs typeface="Calibri"/>
                <a:sym typeface="Calibri"/>
              </a:rPr>
              <a:t>2.</a:t>
            </a:r>
          </a:p>
        </p:txBody>
      </p:sp>
      <p:sp>
        <p:nvSpPr>
          <p:cNvPr id="6" name="正方形/長方形 5"/>
          <p:cNvSpPr/>
          <p:nvPr/>
        </p:nvSpPr>
        <p:spPr>
          <a:xfrm>
            <a:off x="1402270" y="2831570"/>
            <a:ext cx="7596951" cy="652486"/>
          </a:xfrm>
          <a:prstGeom prst="rect">
            <a:avLst/>
          </a:prstGeom>
        </p:spPr>
        <p:txBody>
          <a:bodyPr wrap="none">
            <a:spAutoFit/>
          </a:bodyPr>
          <a:lstStyle/>
          <a:p>
            <a:pPr marL="228600">
              <a:lnSpc>
                <a:spcPct val="140000"/>
              </a:lnSpc>
            </a:pPr>
            <a:r>
              <a:rPr lang="ja-JP" altLang="en-US" sz="2800" dirty="0">
                <a:solidFill>
                  <a:schemeClr val="bg1">
                    <a:lumMod val="75000"/>
                  </a:schemeClr>
                </a:solidFill>
                <a:latin typeface="メイリオ"/>
                <a:ea typeface="メイリオ"/>
                <a:cs typeface="メイリオ"/>
              </a:rPr>
              <a:t>神経節細胞数の推定　</a:t>
            </a:r>
            <a:r>
              <a:rPr lang="en-US" altLang="ja-JP" sz="2800" dirty="0">
                <a:solidFill>
                  <a:schemeClr val="bg1">
                    <a:lumMod val="75000"/>
                  </a:schemeClr>
                </a:solidFill>
                <a:latin typeface="メイリオ"/>
                <a:ea typeface="メイリオ"/>
                <a:cs typeface="メイリオ"/>
              </a:rPr>
              <a:t>—</a:t>
            </a:r>
            <a:r>
              <a:rPr lang="ja-JP" altLang="en-US" sz="2800" dirty="0">
                <a:solidFill>
                  <a:schemeClr val="bg1">
                    <a:lumMod val="75000"/>
                  </a:schemeClr>
                </a:solidFill>
                <a:latin typeface="メイリオ"/>
                <a:ea typeface="メイリオ"/>
                <a:cs typeface="メイリオ"/>
              </a:rPr>
              <a:t>　機能と構造の統合</a:t>
            </a:r>
            <a:endParaRPr lang="en-US" altLang="ja-JP" sz="2800" dirty="0">
              <a:solidFill>
                <a:schemeClr val="bg1">
                  <a:lumMod val="75000"/>
                </a:schemeClr>
              </a:solidFill>
              <a:latin typeface="メイリオ"/>
              <a:ea typeface="メイリオ"/>
              <a:cs typeface="メイリオ"/>
            </a:endParaRPr>
          </a:p>
        </p:txBody>
      </p:sp>
      <p:sp>
        <p:nvSpPr>
          <p:cNvPr id="8" name="正方形/長方形 7"/>
          <p:cNvSpPr/>
          <p:nvPr/>
        </p:nvSpPr>
        <p:spPr>
          <a:xfrm>
            <a:off x="1449624" y="3757443"/>
            <a:ext cx="4724370" cy="652486"/>
          </a:xfrm>
          <a:prstGeom prst="rect">
            <a:avLst/>
          </a:prstGeom>
        </p:spPr>
        <p:txBody>
          <a:bodyPr wrap="none">
            <a:spAutoFit/>
          </a:bodyPr>
          <a:lstStyle/>
          <a:p>
            <a:pPr marL="228600">
              <a:lnSpc>
                <a:spcPct val="140000"/>
              </a:lnSpc>
            </a:pPr>
            <a:r>
              <a:rPr lang="ja-JP" altLang="en-US" sz="2800" dirty="0">
                <a:solidFill>
                  <a:schemeClr val="bg1">
                    <a:lumMod val="75000"/>
                  </a:schemeClr>
                </a:solidFill>
                <a:latin typeface="メイリオ"/>
                <a:ea typeface="メイリオ"/>
                <a:cs typeface="メイリオ"/>
              </a:rPr>
              <a:t>神経節細胞数推定の診断力</a:t>
            </a:r>
            <a:endParaRPr lang="en-US" altLang="ja-JP" sz="2800" dirty="0">
              <a:solidFill>
                <a:schemeClr val="bg1">
                  <a:lumMod val="75000"/>
                </a:schemeClr>
              </a:solidFill>
              <a:latin typeface="メイリオ"/>
              <a:ea typeface="メイリオ"/>
              <a:cs typeface="メイリオ"/>
            </a:endParaRPr>
          </a:p>
        </p:txBody>
      </p:sp>
      <p:sp>
        <p:nvSpPr>
          <p:cNvPr id="10" name="正方形/長方形 9"/>
          <p:cNvSpPr/>
          <p:nvPr/>
        </p:nvSpPr>
        <p:spPr>
          <a:xfrm>
            <a:off x="917106" y="3839635"/>
            <a:ext cx="532518" cy="523220"/>
          </a:xfrm>
          <a:prstGeom prst="rect">
            <a:avLst/>
          </a:prstGeom>
        </p:spPr>
        <p:txBody>
          <a:bodyPr wrap="square">
            <a:spAutoFit/>
          </a:bodyPr>
          <a:lstStyle/>
          <a:p>
            <a:r>
              <a:rPr lang="en-US" altLang="ja-JP" sz="2800" dirty="0">
                <a:solidFill>
                  <a:schemeClr val="bg1">
                    <a:lumMod val="75000"/>
                  </a:schemeClr>
                </a:solidFill>
                <a:latin typeface="+mn-ea"/>
                <a:ea typeface="+mn-ea"/>
                <a:cs typeface="Calibri"/>
                <a:sym typeface="Calibri"/>
              </a:rPr>
              <a:t>3.</a:t>
            </a:r>
          </a:p>
        </p:txBody>
      </p:sp>
      <p:sp>
        <p:nvSpPr>
          <p:cNvPr id="9" name="正方形/長方形 8"/>
          <p:cNvSpPr/>
          <p:nvPr/>
        </p:nvSpPr>
        <p:spPr>
          <a:xfrm>
            <a:off x="1402270" y="4683316"/>
            <a:ext cx="6963766" cy="652486"/>
          </a:xfrm>
          <a:prstGeom prst="rect">
            <a:avLst/>
          </a:prstGeom>
        </p:spPr>
        <p:txBody>
          <a:bodyPr wrap="none">
            <a:spAutoFit/>
          </a:bodyPr>
          <a:lstStyle/>
          <a:p>
            <a:pPr marL="228600">
              <a:lnSpc>
                <a:spcPct val="140000"/>
              </a:lnSpc>
            </a:pPr>
            <a:r>
              <a:rPr lang="ja-JP" altLang="en-US" sz="2800" dirty="0">
                <a:solidFill>
                  <a:schemeClr val="bg1">
                    <a:lumMod val="75000"/>
                  </a:schemeClr>
                </a:solidFill>
                <a:latin typeface="メイリオ"/>
                <a:ea typeface="メイリオ"/>
                <a:cs typeface="メイリオ"/>
              </a:rPr>
              <a:t>神経節細胞数推定と</a:t>
            </a:r>
            <a:r>
              <a:rPr lang="en-US" altLang="ja-JP" sz="2800" dirty="0">
                <a:solidFill>
                  <a:schemeClr val="bg1">
                    <a:lumMod val="75000"/>
                  </a:schemeClr>
                </a:solidFill>
                <a:latin typeface="メイリオ"/>
                <a:ea typeface="メイリオ"/>
                <a:cs typeface="メイリオ"/>
              </a:rPr>
              <a:t>MD</a:t>
            </a:r>
            <a:r>
              <a:rPr lang="ja-JP" altLang="en-US" sz="2800" dirty="0">
                <a:solidFill>
                  <a:schemeClr val="bg1">
                    <a:lumMod val="75000"/>
                  </a:schemeClr>
                </a:solidFill>
                <a:latin typeface="メイリオ"/>
                <a:ea typeface="メイリオ"/>
                <a:cs typeface="メイリオ"/>
              </a:rPr>
              <a:t>・</a:t>
            </a:r>
            <a:r>
              <a:rPr lang="en-US" altLang="ja-JP" sz="2800" dirty="0">
                <a:solidFill>
                  <a:schemeClr val="bg1">
                    <a:lumMod val="75000"/>
                  </a:schemeClr>
                </a:solidFill>
                <a:latin typeface="メイリオ"/>
                <a:ea typeface="メイリオ"/>
                <a:cs typeface="メイリオ"/>
              </a:rPr>
              <a:t>VFI</a:t>
            </a:r>
            <a:r>
              <a:rPr lang="ja-JP" altLang="en-US" sz="2800" dirty="0">
                <a:solidFill>
                  <a:schemeClr val="bg1">
                    <a:lumMod val="75000"/>
                  </a:schemeClr>
                </a:solidFill>
                <a:latin typeface="メイリオ"/>
                <a:ea typeface="メイリオ"/>
                <a:cs typeface="メイリオ"/>
              </a:rPr>
              <a:t>の比較検討</a:t>
            </a:r>
            <a:endParaRPr lang="en-US" altLang="ja-JP" sz="2800" dirty="0">
              <a:solidFill>
                <a:schemeClr val="bg1">
                  <a:lumMod val="75000"/>
                </a:schemeClr>
              </a:solidFill>
              <a:latin typeface="メイリオ"/>
              <a:ea typeface="メイリオ"/>
              <a:cs typeface="メイリオ"/>
            </a:endParaRPr>
          </a:p>
        </p:txBody>
      </p:sp>
      <p:sp>
        <p:nvSpPr>
          <p:cNvPr id="12" name="正方形/長方形 11"/>
          <p:cNvSpPr/>
          <p:nvPr/>
        </p:nvSpPr>
        <p:spPr>
          <a:xfrm>
            <a:off x="943830" y="4808435"/>
            <a:ext cx="532518" cy="523220"/>
          </a:xfrm>
          <a:prstGeom prst="rect">
            <a:avLst/>
          </a:prstGeom>
        </p:spPr>
        <p:txBody>
          <a:bodyPr wrap="square">
            <a:spAutoFit/>
          </a:bodyPr>
          <a:lstStyle/>
          <a:p>
            <a:r>
              <a:rPr lang="en-US" altLang="ja-JP" sz="2800" dirty="0">
                <a:solidFill>
                  <a:schemeClr val="bg1">
                    <a:lumMod val="75000"/>
                  </a:schemeClr>
                </a:solidFill>
                <a:latin typeface="+mn-ea"/>
                <a:ea typeface="+mn-ea"/>
                <a:cs typeface="Calibri"/>
                <a:sym typeface="Calibri"/>
              </a:rPr>
              <a:t>4.</a:t>
            </a:r>
          </a:p>
        </p:txBody>
      </p:sp>
      <p:sp>
        <p:nvSpPr>
          <p:cNvPr id="11" name="正方形/長方形 10"/>
          <p:cNvSpPr/>
          <p:nvPr/>
        </p:nvSpPr>
        <p:spPr>
          <a:xfrm>
            <a:off x="1449624" y="5474831"/>
            <a:ext cx="1133644" cy="652486"/>
          </a:xfrm>
          <a:prstGeom prst="rect">
            <a:avLst/>
          </a:prstGeom>
        </p:spPr>
        <p:txBody>
          <a:bodyPr wrap="none">
            <a:spAutoFit/>
          </a:bodyPr>
          <a:lstStyle/>
          <a:p>
            <a:pPr marL="228600">
              <a:lnSpc>
                <a:spcPct val="140000"/>
              </a:lnSpc>
            </a:pPr>
            <a:r>
              <a:rPr lang="ja-JP" altLang="en-US" sz="2800" dirty="0">
                <a:solidFill>
                  <a:schemeClr val="tx1"/>
                </a:solidFill>
                <a:latin typeface="メイリオ"/>
                <a:ea typeface="メイリオ"/>
                <a:cs typeface="メイリオ"/>
              </a:rPr>
              <a:t>考按</a:t>
            </a:r>
            <a:endParaRPr lang="en-US" altLang="ja-JP" sz="2800" dirty="0">
              <a:solidFill>
                <a:schemeClr val="tx1"/>
              </a:solidFill>
              <a:latin typeface="メイリオ"/>
              <a:ea typeface="メイリオ"/>
              <a:cs typeface="メイリオ"/>
            </a:endParaRPr>
          </a:p>
        </p:txBody>
      </p:sp>
      <p:sp>
        <p:nvSpPr>
          <p:cNvPr id="14" name="正方形/長方形 13"/>
          <p:cNvSpPr/>
          <p:nvPr/>
        </p:nvSpPr>
        <p:spPr>
          <a:xfrm>
            <a:off x="943830" y="5561009"/>
            <a:ext cx="532518" cy="523220"/>
          </a:xfrm>
          <a:prstGeom prst="rect">
            <a:avLst/>
          </a:prstGeom>
        </p:spPr>
        <p:txBody>
          <a:bodyPr wrap="square">
            <a:spAutoFit/>
          </a:bodyPr>
          <a:lstStyle/>
          <a:p>
            <a:r>
              <a:rPr lang="en-US" altLang="ja-JP" sz="2800" dirty="0">
                <a:solidFill>
                  <a:schemeClr val="tx1"/>
                </a:solidFill>
                <a:latin typeface="+mn-ea"/>
                <a:ea typeface="+mn-ea"/>
                <a:cs typeface="Calibri"/>
                <a:sym typeface="Calibri"/>
              </a:rPr>
              <a:t>5.</a:t>
            </a:r>
          </a:p>
        </p:txBody>
      </p:sp>
    </p:spTree>
    <p:extLst>
      <p:ext uri="{BB962C8B-B14F-4D97-AF65-F5344CB8AC3E}">
        <p14:creationId xmlns:p14="http://schemas.microsoft.com/office/powerpoint/2010/main" val="2693908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611560" y="1971476"/>
            <a:ext cx="8209831" cy="646331"/>
          </a:xfrm>
          <a:prstGeom prst="rect">
            <a:avLst/>
          </a:prstGeom>
        </p:spPr>
        <p:txBody>
          <a:bodyPr wrap="square">
            <a:spAutoFit/>
          </a:bodyPr>
          <a:lstStyle/>
          <a:p>
            <a:r>
              <a:rPr lang="ja-JP" altLang="en-US" sz="3600" dirty="0">
                <a:solidFill>
                  <a:schemeClr val="tx1"/>
                </a:solidFill>
                <a:latin typeface="+mn-ea"/>
                <a:ea typeface="+mn-ea"/>
              </a:rPr>
              <a:t>中期の推定</a:t>
            </a:r>
            <a:endParaRPr lang="en-US" altLang="ja-JP" sz="3600" dirty="0">
              <a:solidFill>
                <a:schemeClr val="tx1"/>
              </a:solidFill>
              <a:latin typeface="+mn-ea"/>
              <a:ea typeface="+mn-ea"/>
            </a:endParaRPr>
          </a:p>
        </p:txBody>
      </p:sp>
      <p:sp>
        <p:nvSpPr>
          <p:cNvPr id="5" name="Shape 376"/>
          <p:cNvSpPr txBox="1">
            <a:spLocks noGrp="1"/>
          </p:cNvSpPr>
          <p:nvPr>
            <p:ph type="title"/>
          </p:nvPr>
        </p:nvSpPr>
        <p:spPr>
          <a:xfrm>
            <a:off x="611560" y="77377"/>
            <a:ext cx="7886700" cy="13257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altLang="ja-JP" sz="4400" b="0" i="0" u="none" strike="noStrike" cap="none" dirty="0" err="1">
                <a:solidFill>
                  <a:schemeClr val="dk1"/>
                </a:solidFill>
                <a:latin typeface="+mj-ea"/>
                <a:ea typeface="+mj-ea"/>
                <a:cs typeface="Calibri"/>
                <a:sym typeface="Calibri"/>
              </a:rPr>
              <a:t>wRGC</a:t>
            </a:r>
            <a:r>
              <a:rPr lang="ja-JP" altLang="en-US" dirty="0">
                <a:latin typeface="+mj-ea"/>
                <a:ea typeface="+mj-ea"/>
              </a:rPr>
              <a:t>の問題点</a:t>
            </a:r>
            <a:endParaRPr lang="ja-JP" sz="4400" b="0" i="0" u="none" strike="noStrike" cap="none" dirty="0">
              <a:solidFill>
                <a:schemeClr val="dk1"/>
              </a:solidFill>
              <a:latin typeface="+mj-ea"/>
              <a:ea typeface="+mj-ea"/>
              <a:cs typeface="Calibri"/>
              <a:sym typeface="Calibri"/>
            </a:endParaRPr>
          </a:p>
        </p:txBody>
      </p:sp>
      <p:grpSp>
        <p:nvGrpSpPr>
          <p:cNvPr id="7" name="Group 6"/>
          <p:cNvGrpSpPr/>
          <p:nvPr/>
        </p:nvGrpSpPr>
        <p:grpSpPr>
          <a:xfrm>
            <a:off x="1435071" y="3143877"/>
            <a:ext cx="6585309" cy="2246323"/>
            <a:chOff x="1371067" y="2728939"/>
            <a:chExt cx="6585309" cy="2644277"/>
          </a:xfrm>
        </p:grpSpPr>
        <p:sp>
          <p:nvSpPr>
            <p:cNvPr id="9" name="直角三角形 3"/>
            <p:cNvSpPr/>
            <p:nvPr/>
          </p:nvSpPr>
          <p:spPr>
            <a:xfrm>
              <a:off x="1371067" y="2733338"/>
              <a:ext cx="6579732" cy="2639878"/>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6"/>
            <p:cNvSpPr txBox="1"/>
            <p:nvPr/>
          </p:nvSpPr>
          <p:spPr>
            <a:xfrm>
              <a:off x="2153921" y="4053277"/>
              <a:ext cx="1584176" cy="830997"/>
            </a:xfrm>
            <a:prstGeom prst="rect">
              <a:avLst/>
            </a:prstGeom>
            <a:noFill/>
          </p:spPr>
          <p:txBody>
            <a:bodyPr wrap="square" rtlCol="0">
              <a:spAutoFit/>
            </a:bodyPr>
            <a:lstStyle/>
            <a:p>
              <a:r>
                <a:rPr kumimoji="1" lang="en-US" altLang="ja-JP" sz="4800" dirty="0">
                  <a:solidFill>
                    <a:schemeClr val="bg1"/>
                  </a:solidFill>
                </a:rPr>
                <a:t>OCT</a:t>
              </a:r>
              <a:endParaRPr kumimoji="1" lang="ja-JP" altLang="en-US" sz="4800" dirty="0">
                <a:solidFill>
                  <a:schemeClr val="bg1"/>
                </a:solidFill>
              </a:endParaRPr>
            </a:p>
          </p:txBody>
        </p:sp>
        <p:sp>
          <p:nvSpPr>
            <p:cNvPr id="11" name="直角三角形 7"/>
            <p:cNvSpPr/>
            <p:nvPr/>
          </p:nvSpPr>
          <p:spPr>
            <a:xfrm rot="10800000">
              <a:off x="1376644" y="2728939"/>
              <a:ext cx="6579732" cy="2639878"/>
            </a:xfrm>
            <a:prstGeom prst="r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テキスト ボックス 8"/>
            <p:cNvSpPr txBox="1"/>
            <p:nvPr/>
          </p:nvSpPr>
          <p:spPr>
            <a:xfrm>
              <a:off x="5785945" y="3244300"/>
              <a:ext cx="1624560" cy="830997"/>
            </a:xfrm>
            <a:prstGeom prst="rect">
              <a:avLst/>
            </a:prstGeom>
            <a:noFill/>
          </p:spPr>
          <p:txBody>
            <a:bodyPr wrap="square" rtlCol="0">
              <a:spAutoFit/>
            </a:bodyPr>
            <a:lstStyle/>
            <a:p>
              <a:r>
                <a:rPr kumimoji="1" lang="en-US" altLang="ja-JP" sz="4800" dirty="0"/>
                <a:t>HFA</a:t>
              </a:r>
              <a:endParaRPr kumimoji="1" lang="ja-JP" altLang="en-US" sz="4800" dirty="0"/>
            </a:p>
          </p:txBody>
        </p:sp>
      </p:grpSp>
      <p:sp>
        <p:nvSpPr>
          <p:cNvPr id="13" name="テキスト ボックス 9"/>
          <p:cNvSpPr txBox="1"/>
          <p:nvPr/>
        </p:nvSpPr>
        <p:spPr>
          <a:xfrm>
            <a:off x="754504" y="5682362"/>
            <a:ext cx="902811" cy="523220"/>
          </a:xfrm>
          <a:prstGeom prst="rect">
            <a:avLst/>
          </a:prstGeom>
          <a:noFill/>
        </p:spPr>
        <p:txBody>
          <a:bodyPr wrap="none" rtlCol="0">
            <a:spAutoFit/>
          </a:bodyPr>
          <a:lstStyle/>
          <a:p>
            <a:r>
              <a:rPr lang="ja-JP" altLang="en-US" sz="2800" dirty="0"/>
              <a:t>早</a:t>
            </a:r>
            <a:r>
              <a:rPr kumimoji="1" lang="ja-JP" altLang="en-US" sz="2800" dirty="0"/>
              <a:t>期</a:t>
            </a:r>
          </a:p>
        </p:txBody>
      </p:sp>
      <p:sp>
        <p:nvSpPr>
          <p:cNvPr id="14" name="テキスト ボックス 10"/>
          <p:cNvSpPr txBox="1"/>
          <p:nvPr/>
        </p:nvSpPr>
        <p:spPr>
          <a:xfrm>
            <a:off x="7691637" y="5682362"/>
            <a:ext cx="902811" cy="523220"/>
          </a:xfrm>
          <a:prstGeom prst="rect">
            <a:avLst/>
          </a:prstGeom>
          <a:noFill/>
        </p:spPr>
        <p:txBody>
          <a:bodyPr wrap="none" rtlCol="0">
            <a:spAutoFit/>
          </a:bodyPr>
          <a:lstStyle/>
          <a:p>
            <a:r>
              <a:rPr kumimoji="1" lang="ja-JP" altLang="en-US" sz="2800" dirty="0"/>
              <a:t>後期</a:t>
            </a:r>
          </a:p>
        </p:txBody>
      </p:sp>
      <p:cxnSp>
        <p:nvCxnSpPr>
          <p:cNvPr id="15" name="直線矢印コネクタ 12"/>
          <p:cNvCxnSpPr>
            <a:stCxn id="13" idx="3"/>
            <a:endCxn id="14" idx="1"/>
          </p:cNvCxnSpPr>
          <p:nvPr/>
        </p:nvCxnSpPr>
        <p:spPr>
          <a:xfrm>
            <a:off x="1657315" y="5943972"/>
            <a:ext cx="6034322" cy="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6" name="正方形/長方形 4"/>
          <p:cNvSpPr/>
          <p:nvPr/>
        </p:nvSpPr>
        <p:spPr>
          <a:xfrm>
            <a:off x="3666968" y="6205582"/>
            <a:ext cx="2115937" cy="369332"/>
          </a:xfrm>
          <a:prstGeom prst="rect">
            <a:avLst/>
          </a:prstGeom>
        </p:spPr>
        <p:txBody>
          <a:bodyPr wrap="square">
            <a:spAutoFit/>
          </a:bodyPr>
          <a:lstStyle/>
          <a:p>
            <a:r>
              <a:rPr lang="ja-JP" altLang="en-US" sz="1800" dirty="0">
                <a:solidFill>
                  <a:schemeClr val="dk1"/>
                </a:solidFill>
                <a:latin typeface="Calibri"/>
                <a:ea typeface="Calibri"/>
                <a:cs typeface="Calibri"/>
                <a:sym typeface="Calibri"/>
              </a:rPr>
              <a:t>緑内障の視野進行</a:t>
            </a:r>
            <a:endParaRPr lang="ja-JP" altLang="en-US" sz="1800" dirty="0"/>
          </a:p>
        </p:txBody>
      </p:sp>
      <p:sp>
        <p:nvSpPr>
          <p:cNvPr id="17" name="TextBox 15"/>
          <p:cNvSpPr txBox="1"/>
          <p:nvPr/>
        </p:nvSpPr>
        <p:spPr>
          <a:xfrm>
            <a:off x="7642753" y="5328605"/>
            <a:ext cx="629499" cy="461665"/>
          </a:xfrm>
          <a:prstGeom prst="rect">
            <a:avLst/>
          </a:prstGeom>
          <a:noFill/>
        </p:spPr>
        <p:txBody>
          <a:bodyPr wrap="none" rtlCol="0">
            <a:spAutoFit/>
          </a:bodyPr>
          <a:lstStyle/>
          <a:p>
            <a:r>
              <a:rPr lang="en-US" sz="2400" dirty="0"/>
              <a:t>-30</a:t>
            </a:r>
          </a:p>
        </p:txBody>
      </p:sp>
      <p:sp>
        <p:nvSpPr>
          <p:cNvPr id="18" name="TextBox 16"/>
          <p:cNvSpPr txBox="1"/>
          <p:nvPr/>
        </p:nvSpPr>
        <p:spPr>
          <a:xfrm>
            <a:off x="1267868" y="5328605"/>
            <a:ext cx="355837" cy="461665"/>
          </a:xfrm>
          <a:prstGeom prst="rect">
            <a:avLst/>
          </a:prstGeom>
          <a:noFill/>
        </p:spPr>
        <p:txBody>
          <a:bodyPr wrap="none" rtlCol="0">
            <a:spAutoFit/>
          </a:bodyPr>
          <a:lstStyle/>
          <a:p>
            <a:r>
              <a:rPr lang="en-US" sz="2400" dirty="0"/>
              <a:t>0</a:t>
            </a:r>
          </a:p>
        </p:txBody>
      </p:sp>
      <p:sp>
        <p:nvSpPr>
          <p:cNvPr id="19" name="TextBox 17"/>
          <p:cNvSpPr txBox="1"/>
          <p:nvPr/>
        </p:nvSpPr>
        <p:spPr>
          <a:xfrm>
            <a:off x="4069365" y="5432517"/>
            <a:ext cx="971089" cy="461665"/>
          </a:xfrm>
          <a:prstGeom prst="rect">
            <a:avLst/>
          </a:prstGeom>
          <a:noFill/>
        </p:spPr>
        <p:txBody>
          <a:bodyPr wrap="none" rtlCol="0">
            <a:spAutoFit/>
          </a:bodyPr>
          <a:lstStyle/>
          <a:p>
            <a:r>
              <a:rPr lang="en-US" sz="2400" dirty="0"/>
              <a:t>MD</a:t>
            </a:r>
            <a:r>
              <a:rPr lang="ja-JP" altLang="en-US" sz="2400" dirty="0"/>
              <a:t>値</a:t>
            </a:r>
            <a:endParaRPr lang="en-US" sz="2400" dirty="0"/>
          </a:p>
        </p:txBody>
      </p:sp>
    </p:spTree>
    <p:extLst>
      <p:ext uri="{BB962C8B-B14F-4D97-AF65-F5344CB8AC3E}">
        <p14:creationId xmlns:p14="http://schemas.microsoft.com/office/powerpoint/2010/main" val="221914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611560" y="1971476"/>
            <a:ext cx="8209831" cy="646331"/>
          </a:xfrm>
          <a:prstGeom prst="rect">
            <a:avLst/>
          </a:prstGeom>
        </p:spPr>
        <p:txBody>
          <a:bodyPr wrap="square">
            <a:spAutoFit/>
          </a:bodyPr>
          <a:lstStyle/>
          <a:p>
            <a:r>
              <a:rPr lang="ja-JP" altLang="en-US" sz="3600" dirty="0">
                <a:solidFill>
                  <a:schemeClr val="tx1"/>
                </a:solidFill>
                <a:latin typeface="+mn-ea"/>
                <a:ea typeface="+mn-ea"/>
                <a:cs typeface="Calibri"/>
                <a:sym typeface="Calibri"/>
              </a:rPr>
              <a:t>測定機器による限界</a:t>
            </a:r>
            <a:endParaRPr lang="en-US" altLang="ja-JP" sz="3600" dirty="0">
              <a:solidFill>
                <a:schemeClr val="tx1"/>
              </a:solidFill>
              <a:latin typeface="+mn-ea"/>
              <a:ea typeface="+mn-ea"/>
              <a:cs typeface="Calibri"/>
              <a:sym typeface="Calibri"/>
            </a:endParaRPr>
          </a:p>
        </p:txBody>
      </p:sp>
      <p:sp>
        <p:nvSpPr>
          <p:cNvPr id="5" name="Shape 376"/>
          <p:cNvSpPr txBox="1">
            <a:spLocks noGrp="1"/>
          </p:cNvSpPr>
          <p:nvPr>
            <p:ph type="title"/>
          </p:nvPr>
        </p:nvSpPr>
        <p:spPr>
          <a:xfrm>
            <a:off x="611560" y="77377"/>
            <a:ext cx="7886700" cy="13257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altLang="ja-JP" sz="4400" b="0" i="0" u="none" strike="noStrike" cap="none" dirty="0" err="1">
                <a:solidFill>
                  <a:schemeClr val="dk1"/>
                </a:solidFill>
                <a:latin typeface="+mj-ea"/>
                <a:ea typeface="+mj-ea"/>
                <a:cs typeface="Calibri"/>
                <a:sym typeface="Calibri"/>
              </a:rPr>
              <a:t>wRGC</a:t>
            </a:r>
            <a:r>
              <a:rPr lang="ja-JP" altLang="en-US" dirty="0">
                <a:latin typeface="+mj-ea"/>
                <a:ea typeface="+mj-ea"/>
              </a:rPr>
              <a:t>の問題点</a:t>
            </a:r>
            <a:endParaRPr lang="ja-JP" sz="4400" b="0" i="0" u="none" strike="noStrike" cap="none" dirty="0">
              <a:solidFill>
                <a:schemeClr val="dk1"/>
              </a:solidFill>
              <a:latin typeface="+mj-ea"/>
              <a:ea typeface="+mj-ea"/>
              <a:cs typeface="Calibri"/>
              <a:sym typeface="Calibri"/>
            </a:endParaRPr>
          </a:p>
        </p:txBody>
      </p:sp>
      <p:pic>
        <p:nvPicPr>
          <p:cNvPr id="6" name="Shape 193"/>
          <p:cNvPicPr preferRelativeResize="0"/>
          <p:nvPr/>
        </p:nvPicPr>
        <p:blipFill rotWithShape="1">
          <a:blip r:embed="rId3">
            <a:alphaModFix/>
            <a:extLst>
              <a:ext uri="{28A0092B-C50C-407E-A947-70E740481C1C}">
                <a14:useLocalDpi xmlns:a14="http://schemas.microsoft.com/office/drawing/2010/main"/>
              </a:ext>
            </a:extLst>
          </a:blip>
          <a:srcRect/>
          <a:stretch/>
        </p:blipFill>
        <p:spPr>
          <a:xfrm rot="5400000">
            <a:off x="1322112" y="3272559"/>
            <a:ext cx="2288697" cy="2551090"/>
          </a:xfrm>
          <a:prstGeom prst="rect">
            <a:avLst/>
          </a:prstGeom>
          <a:noFill/>
          <a:ln>
            <a:noFill/>
          </a:ln>
        </p:spPr>
      </p:pic>
      <p:pic>
        <p:nvPicPr>
          <p:cNvPr id="8" name="Shape 192"/>
          <p:cNvPicPr preferRelativeResize="0"/>
          <p:nvPr/>
        </p:nvPicPr>
        <p:blipFill rotWithShape="1">
          <a:blip r:embed="rId4">
            <a:alphaModFix/>
            <a:extLst>
              <a:ext uri="{28A0092B-C50C-407E-A947-70E740481C1C}">
                <a14:useLocalDpi xmlns:a14="http://schemas.microsoft.com/office/drawing/2010/main"/>
              </a:ext>
            </a:extLst>
          </a:blip>
          <a:srcRect/>
          <a:stretch/>
        </p:blipFill>
        <p:spPr>
          <a:xfrm rot="5400000">
            <a:off x="4840013" y="3162204"/>
            <a:ext cx="2245145" cy="2815353"/>
          </a:xfrm>
          <a:prstGeom prst="rect">
            <a:avLst/>
          </a:prstGeom>
          <a:noFill/>
          <a:ln>
            <a:noFill/>
          </a:ln>
        </p:spPr>
      </p:pic>
    </p:spTree>
    <p:extLst>
      <p:ext uri="{BB962C8B-B14F-4D97-AF65-F5344CB8AC3E}">
        <p14:creationId xmlns:p14="http://schemas.microsoft.com/office/powerpoint/2010/main" val="36699881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線コネクタ 237"/>
          <p:cNvCxnSpPr>
            <a:stCxn id="164" idx="3"/>
          </p:cNvCxnSpPr>
          <p:nvPr/>
        </p:nvCxnSpPr>
        <p:spPr>
          <a:xfrm flipH="1" flipV="1">
            <a:off x="2207193" y="2168776"/>
            <a:ext cx="4722747" cy="1052282"/>
          </a:xfrm>
          <a:prstGeom prst="line">
            <a:avLst/>
          </a:prstGeom>
          <a:ln w="19050"/>
        </p:spPr>
        <p:style>
          <a:lnRef idx="1">
            <a:schemeClr val="dk1"/>
          </a:lnRef>
          <a:fillRef idx="0">
            <a:schemeClr val="dk1"/>
          </a:fillRef>
          <a:effectRef idx="0">
            <a:schemeClr val="dk1"/>
          </a:effectRef>
          <a:fontRef idx="minor">
            <a:schemeClr val="tx1"/>
          </a:fontRef>
        </p:style>
      </p:cxnSp>
      <p:sp>
        <p:nvSpPr>
          <p:cNvPr id="2" name="タイトル 1"/>
          <p:cNvSpPr>
            <a:spLocks noGrp="1"/>
          </p:cNvSpPr>
          <p:nvPr>
            <p:ph type="title"/>
          </p:nvPr>
        </p:nvSpPr>
        <p:spPr/>
        <p:txBody>
          <a:bodyPr/>
          <a:lstStyle/>
          <a:p>
            <a:r>
              <a:rPr kumimoji="1" lang="en-US" altLang="ja-JP" dirty="0"/>
              <a:t>HFA</a:t>
            </a:r>
            <a:r>
              <a:rPr kumimoji="1" lang="ja-JP" altLang="en-US" dirty="0"/>
              <a:t>の視野測定プログラム</a:t>
            </a:r>
          </a:p>
        </p:txBody>
      </p:sp>
      <p:sp>
        <p:nvSpPr>
          <p:cNvPr id="4" name="正方形/長方形 3"/>
          <p:cNvSpPr/>
          <p:nvPr/>
        </p:nvSpPr>
        <p:spPr>
          <a:xfrm>
            <a:off x="1341575" y="6000320"/>
            <a:ext cx="2052185" cy="369332"/>
          </a:xfrm>
          <a:prstGeom prst="rect">
            <a:avLst/>
          </a:prstGeom>
        </p:spPr>
        <p:txBody>
          <a:bodyPr wrap="square">
            <a:spAutoFit/>
          </a:bodyPr>
          <a:lstStyle/>
          <a:p>
            <a:r>
              <a:rPr kumimoji="1" lang="ja-JP" altLang="en-US" sz="1800" kern="1200" dirty="0">
                <a:solidFill>
                  <a:schemeClr val="dk1"/>
                </a:solidFill>
                <a:latin typeface="Calibri"/>
                <a:ea typeface="Calibri"/>
                <a:cs typeface="Calibri"/>
                <a:sym typeface="Calibri"/>
              </a:rPr>
              <a:t>２度間隔</a:t>
            </a:r>
            <a:r>
              <a:rPr kumimoji="1" lang="ja-JP" altLang="en-US" kern="1200" dirty="0">
                <a:solidFill>
                  <a:schemeClr val="dk1"/>
                </a:solidFill>
                <a:latin typeface="Calibri"/>
                <a:ea typeface="Calibri"/>
                <a:cs typeface="Calibri"/>
                <a:sym typeface="Calibri"/>
              </a:rPr>
              <a:t>で測定</a:t>
            </a:r>
            <a:endParaRPr lang="ja-JP" altLang="en-US" dirty="0"/>
          </a:p>
        </p:txBody>
      </p:sp>
      <p:sp>
        <p:nvSpPr>
          <p:cNvPr id="5" name="正方形/長方形 4"/>
          <p:cNvSpPr/>
          <p:nvPr/>
        </p:nvSpPr>
        <p:spPr>
          <a:xfrm>
            <a:off x="5995228" y="5996171"/>
            <a:ext cx="1646605" cy="369332"/>
          </a:xfrm>
          <a:prstGeom prst="rect">
            <a:avLst/>
          </a:prstGeom>
        </p:spPr>
        <p:txBody>
          <a:bodyPr wrap="none">
            <a:spAutoFit/>
          </a:bodyPr>
          <a:lstStyle/>
          <a:p>
            <a:r>
              <a:rPr kumimoji="1" lang="ja-JP" altLang="en-US" sz="1800" kern="1200" dirty="0">
                <a:solidFill>
                  <a:schemeClr val="dk1"/>
                </a:solidFill>
                <a:latin typeface="Calibri"/>
                <a:ea typeface="Calibri"/>
                <a:cs typeface="Calibri"/>
                <a:sym typeface="Calibri"/>
              </a:rPr>
              <a:t>６度間隔</a:t>
            </a:r>
            <a:r>
              <a:rPr kumimoji="1" lang="ja-JP" altLang="en-US" kern="1200" dirty="0">
                <a:solidFill>
                  <a:schemeClr val="dk1"/>
                </a:solidFill>
                <a:latin typeface="Calibri"/>
                <a:ea typeface="Calibri"/>
                <a:cs typeface="Calibri"/>
                <a:sym typeface="Calibri"/>
              </a:rPr>
              <a:t>で測定</a:t>
            </a:r>
            <a:endParaRPr lang="ja-JP" altLang="en-US" dirty="0"/>
          </a:p>
        </p:txBody>
      </p:sp>
      <p:cxnSp>
        <p:nvCxnSpPr>
          <p:cNvPr id="9" name="直線コネクタ 8"/>
          <p:cNvCxnSpPr/>
          <p:nvPr/>
        </p:nvCxnSpPr>
        <p:spPr>
          <a:xfrm>
            <a:off x="2217788" y="2154891"/>
            <a:ext cx="15758" cy="3240069"/>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rot="60000" flipV="1">
            <a:off x="493494" y="3715194"/>
            <a:ext cx="3458011" cy="56706"/>
          </a:xfrm>
          <a:prstGeom prst="line">
            <a:avLst/>
          </a:prstGeom>
          <a:ln w="28575"/>
        </p:spPr>
        <p:style>
          <a:lnRef idx="1">
            <a:schemeClr val="dk1"/>
          </a:lnRef>
          <a:fillRef idx="0">
            <a:schemeClr val="dk1"/>
          </a:fillRef>
          <a:effectRef idx="0">
            <a:schemeClr val="dk1"/>
          </a:effectRef>
          <a:fontRef idx="minor">
            <a:schemeClr val="tx1"/>
          </a:fontRef>
        </p:style>
      </p:cxnSp>
      <p:sp>
        <p:nvSpPr>
          <p:cNvPr id="16" name="正方形/長方形 15"/>
          <p:cNvSpPr/>
          <p:nvPr/>
        </p:nvSpPr>
        <p:spPr>
          <a:xfrm>
            <a:off x="1937826" y="380207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552465" y="380206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221100" y="379108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902703" y="380172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571034" y="380206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937825" y="412392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553253" y="412290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221100" y="412165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98980" y="411735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937825" y="446607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553339" y="444150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213896" y="443878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05768" y="439863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904556" y="478278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915551" y="506931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552465" y="477637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233499" y="478278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rot="16200000">
            <a:off x="2310428" y="381065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rot="16200000">
            <a:off x="2310070" y="412304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rot="16200000">
            <a:off x="2310069" y="443544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2308235" y="476944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2313927" y="507531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rot="16200000">
            <a:off x="2683779" y="384201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2682707" y="412165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2682707" y="440874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rot="16200000">
            <a:off x="2682707" y="478522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2994492" y="381382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2990963" y="411735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16200000">
            <a:off x="2969807" y="444281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16200000">
            <a:off x="2960947" y="478278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16200000">
            <a:off x="3344523" y="381065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6200000">
            <a:off x="3664528" y="379670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6200000">
            <a:off x="3345294" y="408972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6200000">
            <a:off x="3325515" y="444905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rot="10800000">
            <a:off x="2298221" y="350051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0800000">
            <a:off x="2683582" y="350052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0800000">
            <a:off x="2984845" y="348725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0800000">
            <a:off x="3344524" y="348725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rot="10800000">
            <a:off x="3664529" y="353243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rot="10800000">
            <a:off x="2298222" y="317866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rot="10800000">
            <a:off x="2682794" y="317968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rot="10800000">
            <a:off x="2995058" y="318276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rot="10800000">
            <a:off x="3325073" y="318081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rot="10800000">
            <a:off x="2298222" y="283651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rot="10800000">
            <a:off x="2682708" y="286108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rot="10800000">
            <a:off x="3035900" y="285063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rot="10800000">
            <a:off x="3348084" y="2865586"/>
            <a:ext cx="120539" cy="1458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rot="10800000">
            <a:off x="2331491" y="251980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rot="10800000">
            <a:off x="2320496" y="2233276"/>
            <a:ext cx="144000" cy="144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rot="10800000">
            <a:off x="2683582" y="252621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rot="10800000">
            <a:off x="3016743" y="253303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rot="5400000">
            <a:off x="1925619" y="349193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rot="5400000">
            <a:off x="1925977" y="317954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rot="5400000">
            <a:off x="1925978" y="286714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rot="5400000">
            <a:off x="1927812" y="253314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rot="5400000">
            <a:off x="1935183" y="222727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rot="5400000">
            <a:off x="1578443" y="350052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rot="5400000">
            <a:off x="1577614" y="318081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5400000">
            <a:off x="1579639" y="285353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p:cNvSpPr/>
          <p:nvPr/>
        </p:nvSpPr>
        <p:spPr>
          <a:xfrm rot="5400000">
            <a:off x="1603740" y="252621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rot="5400000">
            <a:off x="1249606" y="350051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p:cNvSpPr/>
          <p:nvPr/>
        </p:nvSpPr>
        <p:spPr>
          <a:xfrm rot="5400000">
            <a:off x="1270512" y="318136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rot="5400000">
            <a:off x="1280178" y="285997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5400000">
            <a:off x="1288942" y="251980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rot="5400000">
            <a:off x="913953" y="348267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p:cNvSpPr/>
          <p:nvPr/>
        </p:nvSpPr>
        <p:spPr>
          <a:xfrm rot="5400000">
            <a:off x="571034" y="349193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p:cNvSpPr/>
          <p:nvPr/>
        </p:nvSpPr>
        <p:spPr>
          <a:xfrm rot="5400000">
            <a:off x="901203" y="319380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p:cNvSpPr/>
          <p:nvPr/>
        </p:nvSpPr>
        <p:spPr>
          <a:xfrm rot="5400000">
            <a:off x="911711" y="287701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3" name="直線コネクタ 122"/>
          <p:cNvCxnSpPr/>
          <p:nvPr/>
        </p:nvCxnSpPr>
        <p:spPr>
          <a:xfrm>
            <a:off x="6829342" y="2078988"/>
            <a:ext cx="1391" cy="3290288"/>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rot="60000" flipV="1">
            <a:off x="5174276" y="3684857"/>
            <a:ext cx="3458011" cy="56706"/>
          </a:xfrm>
          <a:prstGeom prst="line">
            <a:avLst/>
          </a:prstGeom>
          <a:ln w="28575"/>
        </p:spPr>
        <p:style>
          <a:lnRef idx="1">
            <a:schemeClr val="dk1"/>
          </a:lnRef>
          <a:fillRef idx="0">
            <a:schemeClr val="dk1"/>
          </a:fillRef>
          <a:effectRef idx="0">
            <a:schemeClr val="dk1"/>
          </a:effectRef>
          <a:fontRef idx="minor">
            <a:schemeClr val="tx1"/>
          </a:fontRef>
        </p:style>
      </p:cxnSp>
      <p:sp>
        <p:nvSpPr>
          <p:cNvPr id="125" name="正方形/長方形 124"/>
          <p:cNvSpPr/>
          <p:nvPr/>
        </p:nvSpPr>
        <p:spPr>
          <a:xfrm>
            <a:off x="6544668" y="377158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p:cNvSpPr/>
          <p:nvPr/>
        </p:nvSpPr>
        <p:spPr>
          <a:xfrm>
            <a:off x="6210582" y="377246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a:off x="5855276" y="377253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p:cNvSpPr/>
          <p:nvPr/>
        </p:nvSpPr>
        <p:spPr>
          <a:xfrm>
            <a:off x="5509545" y="377124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p:cNvSpPr/>
          <p:nvPr/>
        </p:nvSpPr>
        <p:spPr>
          <a:xfrm>
            <a:off x="5177876" y="377158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p:cNvSpPr/>
          <p:nvPr/>
        </p:nvSpPr>
        <p:spPr>
          <a:xfrm>
            <a:off x="6544667" y="410634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p:cNvSpPr/>
          <p:nvPr/>
        </p:nvSpPr>
        <p:spPr>
          <a:xfrm>
            <a:off x="6212434" y="410634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p:cNvSpPr/>
          <p:nvPr/>
        </p:nvSpPr>
        <p:spPr>
          <a:xfrm>
            <a:off x="5854170" y="409256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p:cNvSpPr/>
          <p:nvPr/>
        </p:nvSpPr>
        <p:spPr>
          <a:xfrm>
            <a:off x="5505822" y="408687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p:cNvSpPr/>
          <p:nvPr/>
        </p:nvSpPr>
        <p:spPr>
          <a:xfrm>
            <a:off x="6544667" y="443559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p:cNvSpPr/>
          <p:nvPr/>
        </p:nvSpPr>
        <p:spPr>
          <a:xfrm>
            <a:off x="6197871" y="441102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p:cNvSpPr/>
          <p:nvPr/>
        </p:nvSpPr>
        <p:spPr>
          <a:xfrm>
            <a:off x="5858819" y="442105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p:cNvSpPr/>
          <p:nvPr/>
        </p:nvSpPr>
        <p:spPr>
          <a:xfrm>
            <a:off x="5512610" y="436815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a:off x="6511398" y="475230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p:cNvSpPr/>
          <p:nvPr/>
        </p:nvSpPr>
        <p:spPr>
          <a:xfrm>
            <a:off x="6522393" y="503883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p:cNvSpPr/>
          <p:nvPr/>
        </p:nvSpPr>
        <p:spPr>
          <a:xfrm>
            <a:off x="6197871" y="473361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a:off x="5853259" y="474019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rot="16200000">
            <a:off x="6917270" y="378017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p:cNvSpPr/>
          <p:nvPr/>
        </p:nvSpPr>
        <p:spPr>
          <a:xfrm rot="16200000">
            <a:off x="6930405" y="410634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p:cNvSpPr/>
          <p:nvPr/>
        </p:nvSpPr>
        <p:spPr>
          <a:xfrm rot="16200000">
            <a:off x="6916911" y="440496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p:cNvSpPr/>
          <p:nvPr/>
        </p:nvSpPr>
        <p:spPr>
          <a:xfrm rot="16200000">
            <a:off x="6915077" y="473896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p:cNvSpPr/>
          <p:nvPr/>
        </p:nvSpPr>
        <p:spPr>
          <a:xfrm rot="16200000">
            <a:off x="6920769" y="504482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p:cNvSpPr/>
          <p:nvPr/>
        </p:nvSpPr>
        <p:spPr>
          <a:xfrm rot="16200000">
            <a:off x="7302588" y="378530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p:cNvSpPr/>
          <p:nvPr/>
        </p:nvSpPr>
        <p:spPr>
          <a:xfrm rot="16200000">
            <a:off x="7304920" y="410565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p:cNvSpPr/>
          <p:nvPr/>
        </p:nvSpPr>
        <p:spPr>
          <a:xfrm rot="16200000">
            <a:off x="7303636" y="440409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p:cNvSpPr/>
          <p:nvPr/>
        </p:nvSpPr>
        <p:spPr>
          <a:xfrm rot="16200000">
            <a:off x="7295342" y="475369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a:off x="8270801" y="407073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16200000">
            <a:off x="7623585" y="408687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p:cNvSpPr/>
          <p:nvPr/>
        </p:nvSpPr>
        <p:spPr>
          <a:xfrm rot="16200000">
            <a:off x="7618361" y="441102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p:cNvSpPr/>
          <p:nvPr/>
        </p:nvSpPr>
        <p:spPr>
          <a:xfrm rot="16200000">
            <a:off x="7621345" y="475230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p:cNvSpPr/>
          <p:nvPr/>
        </p:nvSpPr>
        <p:spPr>
          <a:xfrm rot="16200000">
            <a:off x="7951365" y="378017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p:cNvSpPr/>
          <p:nvPr/>
        </p:nvSpPr>
        <p:spPr>
          <a:xfrm rot="16200000">
            <a:off x="8271370" y="376622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rot="16200000">
            <a:off x="7952136" y="405924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p:cNvSpPr/>
          <p:nvPr/>
        </p:nvSpPr>
        <p:spPr>
          <a:xfrm rot="16200000">
            <a:off x="7956030" y="439340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p:cNvSpPr/>
          <p:nvPr/>
        </p:nvSpPr>
        <p:spPr>
          <a:xfrm rot="10800000">
            <a:off x="6929582" y="346925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p:cNvSpPr/>
          <p:nvPr/>
        </p:nvSpPr>
        <p:spPr>
          <a:xfrm rot="10800000">
            <a:off x="7298626" y="346923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p:cNvSpPr/>
          <p:nvPr/>
        </p:nvSpPr>
        <p:spPr>
          <a:xfrm rot="10800000">
            <a:off x="8262691" y="316332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p:cNvSpPr/>
          <p:nvPr/>
        </p:nvSpPr>
        <p:spPr>
          <a:xfrm rot="10800000">
            <a:off x="7951366" y="345677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p:cNvSpPr/>
          <p:nvPr/>
        </p:nvSpPr>
        <p:spPr>
          <a:xfrm rot="10800000">
            <a:off x="8258671" y="346361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p:cNvSpPr/>
          <p:nvPr/>
        </p:nvSpPr>
        <p:spPr>
          <a:xfrm rot="10800000">
            <a:off x="6929940" y="314905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p:cNvSpPr/>
          <p:nvPr/>
        </p:nvSpPr>
        <p:spPr>
          <a:xfrm rot="10800000">
            <a:off x="7302336" y="314920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p:cNvSpPr/>
          <p:nvPr/>
        </p:nvSpPr>
        <p:spPr>
          <a:xfrm rot="10800000">
            <a:off x="7625416" y="313851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p:cNvSpPr/>
          <p:nvPr/>
        </p:nvSpPr>
        <p:spPr>
          <a:xfrm rot="10800000">
            <a:off x="7931915" y="315032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p:cNvSpPr/>
          <p:nvPr/>
        </p:nvSpPr>
        <p:spPr>
          <a:xfrm rot="10800000">
            <a:off x="6905064" y="280603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p:cNvSpPr/>
          <p:nvPr/>
        </p:nvSpPr>
        <p:spPr>
          <a:xfrm rot="10800000">
            <a:off x="7289550" y="283059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p:cNvSpPr/>
          <p:nvPr/>
        </p:nvSpPr>
        <p:spPr>
          <a:xfrm rot="10800000">
            <a:off x="7616994" y="282090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p:cNvSpPr/>
          <p:nvPr/>
        </p:nvSpPr>
        <p:spPr>
          <a:xfrm rot="10800000">
            <a:off x="7952143" y="283482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p:cNvSpPr/>
          <p:nvPr/>
        </p:nvSpPr>
        <p:spPr>
          <a:xfrm rot="10800000">
            <a:off x="6938333" y="248932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rot="10800000">
            <a:off x="6927338" y="220279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rot="10800000">
            <a:off x="7290424" y="249573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rot="10800000">
            <a:off x="7597556" y="250238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rot="5400000">
            <a:off x="6532461" y="346145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rot="5400000">
            <a:off x="6532819" y="3149058"/>
            <a:ext cx="144000" cy="144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rot="5400000">
            <a:off x="6532820" y="283666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rot="5400000">
            <a:off x="6534654" y="2502664"/>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rot="5400000">
            <a:off x="6528962" y="219679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rot="5400000">
            <a:off x="6211242" y="3469239"/>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p:cNvSpPr/>
          <p:nvPr/>
        </p:nvSpPr>
        <p:spPr>
          <a:xfrm rot="5400000">
            <a:off x="6210582" y="3150328"/>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p:cNvSpPr/>
          <p:nvPr/>
        </p:nvSpPr>
        <p:spPr>
          <a:xfrm rot="5400000">
            <a:off x="6186481" y="282305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p:cNvSpPr/>
          <p:nvPr/>
        </p:nvSpPr>
        <p:spPr>
          <a:xfrm rot="5400000">
            <a:off x="6210582" y="249573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p:cNvSpPr/>
          <p:nvPr/>
        </p:nvSpPr>
        <p:spPr>
          <a:xfrm rot="5400000">
            <a:off x="5856448" y="347003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p:cNvSpPr/>
          <p:nvPr/>
        </p:nvSpPr>
        <p:spPr>
          <a:xfrm rot="5400000">
            <a:off x="5851228" y="3150886"/>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p:cNvSpPr/>
          <p:nvPr/>
        </p:nvSpPr>
        <p:spPr>
          <a:xfrm rot="5400000">
            <a:off x="5860894" y="282949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p:cNvSpPr/>
          <p:nvPr/>
        </p:nvSpPr>
        <p:spPr>
          <a:xfrm rot="5400000">
            <a:off x="5869658" y="250238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p:cNvSpPr/>
          <p:nvPr/>
        </p:nvSpPr>
        <p:spPr>
          <a:xfrm rot="5400000">
            <a:off x="5520795" y="3452190"/>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p:cNvSpPr/>
          <p:nvPr/>
        </p:nvSpPr>
        <p:spPr>
          <a:xfrm rot="5400000">
            <a:off x="5177876" y="3461452"/>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rot="5400000">
            <a:off x="5508045" y="316332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rot="5400000">
            <a:off x="5518553" y="284653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4" name="直線コネクタ 193"/>
          <p:cNvCxnSpPr>
            <a:stCxn id="182" idx="0"/>
            <a:endCxn id="177" idx="2"/>
          </p:cNvCxnSpPr>
          <p:nvPr/>
        </p:nvCxnSpPr>
        <p:spPr>
          <a:xfrm flipV="1">
            <a:off x="6354582" y="3221058"/>
            <a:ext cx="178237" cy="1270"/>
          </a:xfrm>
          <a:prstGeom prst="line">
            <a:avLst/>
          </a:prstGeom>
          <a:ln w="38100"/>
        </p:spPr>
        <p:style>
          <a:lnRef idx="1">
            <a:schemeClr val="dk1"/>
          </a:lnRef>
          <a:fillRef idx="0">
            <a:schemeClr val="dk1"/>
          </a:fillRef>
          <a:effectRef idx="0">
            <a:schemeClr val="dk1"/>
          </a:effectRef>
          <a:fontRef idx="minor">
            <a:schemeClr val="tx1"/>
          </a:fontRef>
        </p:style>
      </p:cxnSp>
      <p:cxnSp>
        <p:nvCxnSpPr>
          <p:cNvPr id="196" name="直線コネクタ 195"/>
          <p:cNvCxnSpPr>
            <a:stCxn id="177" idx="0"/>
            <a:endCxn id="164" idx="3"/>
          </p:cNvCxnSpPr>
          <p:nvPr/>
        </p:nvCxnSpPr>
        <p:spPr>
          <a:xfrm>
            <a:off x="6676819" y="3221058"/>
            <a:ext cx="2531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7" name="直線コネクタ 196"/>
          <p:cNvCxnSpPr>
            <a:stCxn id="164" idx="1"/>
          </p:cNvCxnSpPr>
          <p:nvPr/>
        </p:nvCxnSpPr>
        <p:spPr>
          <a:xfrm>
            <a:off x="7073940" y="3221058"/>
            <a:ext cx="205591" cy="7831"/>
          </a:xfrm>
          <a:prstGeom prst="line">
            <a:avLst/>
          </a:prstGeom>
          <a:ln w="38100"/>
        </p:spPr>
        <p:style>
          <a:lnRef idx="1">
            <a:schemeClr val="dk1"/>
          </a:lnRef>
          <a:fillRef idx="0">
            <a:schemeClr val="dk1"/>
          </a:fillRef>
          <a:effectRef idx="0">
            <a:schemeClr val="dk1"/>
          </a:effectRef>
          <a:fontRef idx="minor">
            <a:schemeClr val="tx1"/>
          </a:fontRef>
        </p:style>
      </p:cxnSp>
      <p:cxnSp>
        <p:nvCxnSpPr>
          <p:cNvPr id="201" name="直線コネクタ 200"/>
          <p:cNvCxnSpPr>
            <a:stCxn id="182" idx="3"/>
            <a:endCxn id="181" idx="1"/>
          </p:cNvCxnSpPr>
          <p:nvPr/>
        </p:nvCxnSpPr>
        <p:spPr>
          <a:xfrm>
            <a:off x="6282582" y="3294328"/>
            <a:ext cx="660" cy="174911"/>
          </a:xfrm>
          <a:prstGeom prst="line">
            <a:avLst/>
          </a:prstGeom>
          <a:ln w="38100"/>
        </p:spPr>
        <p:style>
          <a:lnRef idx="1">
            <a:schemeClr val="dk1"/>
          </a:lnRef>
          <a:fillRef idx="0">
            <a:schemeClr val="dk1"/>
          </a:fillRef>
          <a:effectRef idx="0">
            <a:schemeClr val="dk1"/>
          </a:effectRef>
          <a:fontRef idx="minor">
            <a:schemeClr val="tx1"/>
          </a:fontRef>
        </p:style>
      </p:cxnSp>
      <p:cxnSp>
        <p:nvCxnSpPr>
          <p:cNvPr id="205" name="直線コネクタ 204"/>
          <p:cNvCxnSpPr>
            <a:stCxn id="181" idx="3"/>
            <a:endCxn id="126" idx="0"/>
          </p:cNvCxnSpPr>
          <p:nvPr/>
        </p:nvCxnSpPr>
        <p:spPr>
          <a:xfrm flipH="1">
            <a:off x="6282582" y="3613239"/>
            <a:ext cx="660" cy="159221"/>
          </a:xfrm>
          <a:prstGeom prst="line">
            <a:avLst/>
          </a:prstGeom>
          <a:ln w="38100"/>
        </p:spPr>
        <p:style>
          <a:lnRef idx="1">
            <a:schemeClr val="dk1"/>
          </a:lnRef>
          <a:fillRef idx="0">
            <a:schemeClr val="dk1"/>
          </a:fillRef>
          <a:effectRef idx="0">
            <a:schemeClr val="dk1"/>
          </a:effectRef>
          <a:fontRef idx="minor">
            <a:schemeClr val="tx1"/>
          </a:fontRef>
        </p:style>
      </p:cxnSp>
      <p:cxnSp>
        <p:nvCxnSpPr>
          <p:cNvPr id="207" name="直線コネクタ 206"/>
          <p:cNvCxnSpPr>
            <a:stCxn id="126" idx="2"/>
            <a:endCxn id="131" idx="0"/>
          </p:cNvCxnSpPr>
          <p:nvPr/>
        </p:nvCxnSpPr>
        <p:spPr>
          <a:xfrm>
            <a:off x="6282582" y="3916460"/>
            <a:ext cx="1852" cy="189885"/>
          </a:xfrm>
          <a:prstGeom prst="line">
            <a:avLst/>
          </a:prstGeom>
          <a:ln w="38100"/>
        </p:spPr>
        <p:style>
          <a:lnRef idx="1">
            <a:schemeClr val="dk1"/>
          </a:lnRef>
          <a:fillRef idx="0">
            <a:schemeClr val="dk1"/>
          </a:fillRef>
          <a:effectRef idx="0">
            <a:schemeClr val="dk1"/>
          </a:effectRef>
          <a:fontRef idx="minor">
            <a:schemeClr val="tx1"/>
          </a:fontRef>
        </p:style>
      </p:cxnSp>
      <p:cxnSp>
        <p:nvCxnSpPr>
          <p:cNvPr id="209" name="直線コネクタ 208"/>
          <p:cNvCxnSpPr>
            <a:stCxn id="131" idx="3"/>
            <a:endCxn id="130" idx="1"/>
          </p:cNvCxnSpPr>
          <p:nvPr/>
        </p:nvCxnSpPr>
        <p:spPr>
          <a:xfrm>
            <a:off x="6356434" y="4178345"/>
            <a:ext cx="18823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2" name="直線コネクタ 211"/>
          <p:cNvCxnSpPr>
            <a:stCxn id="130" idx="3"/>
            <a:endCxn id="143" idx="0"/>
          </p:cNvCxnSpPr>
          <p:nvPr/>
        </p:nvCxnSpPr>
        <p:spPr>
          <a:xfrm>
            <a:off x="6688667" y="4178345"/>
            <a:ext cx="24173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5" name="直線コネクタ 214"/>
          <p:cNvCxnSpPr>
            <a:stCxn id="143" idx="2"/>
            <a:endCxn id="148" idx="0"/>
          </p:cNvCxnSpPr>
          <p:nvPr/>
        </p:nvCxnSpPr>
        <p:spPr>
          <a:xfrm flipV="1">
            <a:off x="7074405" y="4177652"/>
            <a:ext cx="230515" cy="693"/>
          </a:xfrm>
          <a:prstGeom prst="line">
            <a:avLst/>
          </a:prstGeom>
          <a:ln w="38100"/>
        </p:spPr>
        <p:style>
          <a:lnRef idx="1">
            <a:schemeClr val="dk1"/>
          </a:lnRef>
          <a:fillRef idx="0">
            <a:schemeClr val="dk1"/>
          </a:fillRef>
          <a:effectRef idx="0">
            <a:schemeClr val="dk1"/>
          </a:effectRef>
          <a:fontRef idx="minor">
            <a:schemeClr val="tx1"/>
          </a:fontRef>
        </p:style>
      </p:cxnSp>
      <p:cxnSp>
        <p:nvCxnSpPr>
          <p:cNvPr id="218" name="直線コネクタ 217"/>
          <p:cNvCxnSpPr>
            <a:stCxn id="147" idx="1"/>
            <a:endCxn id="148" idx="3"/>
          </p:cNvCxnSpPr>
          <p:nvPr/>
        </p:nvCxnSpPr>
        <p:spPr>
          <a:xfrm>
            <a:off x="7374588" y="3929304"/>
            <a:ext cx="2332" cy="176348"/>
          </a:xfrm>
          <a:prstGeom prst="line">
            <a:avLst/>
          </a:prstGeom>
          <a:ln w="38100"/>
        </p:spPr>
        <p:style>
          <a:lnRef idx="1">
            <a:schemeClr val="dk1"/>
          </a:lnRef>
          <a:fillRef idx="0">
            <a:schemeClr val="dk1"/>
          </a:fillRef>
          <a:effectRef idx="0">
            <a:schemeClr val="dk1"/>
          </a:effectRef>
          <a:fontRef idx="minor">
            <a:schemeClr val="tx1"/>
          </a:fontRef>
        </p:style>
      </p:cxnSp>
      <p:cxnSp>
        <p:nvCxnSpPr>
          <p:cNvPr id="221" name="直線コネクタ 220"/>
          <p:cNvCxnSpPr>
            <a:stCxn id="165" idx="0"/>
            <a:endCxn id="160" idx="2"/>
          </p:cNvCxnSpPr>
          <p:nvPr/>
        </p:nvCxnSpPr>
        <p:spPr>
          <a:xfrm flipH="1">
            <a:off x="7370626" y="3293204"/>
            <a:ext cx="3710" cy="176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23" name="直線コネクタ 222"/>
          <p:cNvCxnSpPr>
            <a:stCxn id="160" idx="0"/>
            <a:endCxn id="147" idx="3"/>
          </p:cNvCxnSpPr>
          <p:nvPr/>
        </p:nvCxnSpPr>
        <p:spPr>
          <a:xfrm>
            <a:off x="7370626" y="3613239"/>
            <a:ext cx="3962" cy="172065"/>
          </a:xfrm>
          <a:prstGeom prst="line">
            <a:avLst/>
          </a:prstGeom>
          <a:ln w="38100"/>
        </p:spPr>
        <p:style>
          <a:lnRef idx="1">
            <a:schemeClr val="dk1"/>
          </a:lnRef>
          <a:fillRef idx="0">
            <a:schemeClr val="dk1"/>
          </a:fillRef>
          <a:effectRef idx="0">
            <a:schemeClr val="dk1"/>
          </a:effectRef>
          <a:fontRef idx="minor">
            <a:schemeClr val="tx1"/>
          </a:fontRef>
        </p:style>
      </p:cxnSp>
      <p:sp>
        <p:nvSpPr>
          <p:cNvPr id="226" name="正方形/長方形 225"/>
          <p:cNvSpPr/>
          <p:nvPr/>
        </p:nvSpPr>
        <p:spPr>
          <a:xfrm rot="16200000">
            <a:off x="5179135" y="408687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rot="16200000">
            <a:off x="5174520" y="316832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rot="16200000">
            <a:off x="6189656" y="505619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rot="16200000">
            <a:off x="7296669" y="5068851"/>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rot="16200000">
            <a:off x="6194519" y="2201007"/>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rot="16200000">
            <a:off x="7272042" y="2197013"/>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2" name="直線コネクタ 241"/>
          <p:cNvCxnSpPr/>
          <p:nvPr/>
        </p:nvCxnSpPr>
        <p:spPr>
          <a:xfrm flipV="1">
            <a:off x="2237391" y="4152665"/>
            <a:ext cx="4689947" cy="1216611"/>
          </a:xfrm>
          <a:prstGeom prst="line">
            <a:avLst/>
          </a:prstGeom>
          <a:ln w="19050"/>
        </p:spPr>
        <p:style>
          <a:lnRef idx="1">
            <a:schemeClr val="dk1"/>
          </a:lnRef>
          <a:fillRef idx="0">
            <a:schemeClr val="dk1"/>
          </a:fillRef>
          <a:effectRef idx="0">
            <a:schemeClr val="dk1"/>
          </a:effectRef>
          <a:fontRef idx="minor">
            <a:schemeClr val="tx1"/>
          </a:fontRef>
        </p:style>
      </p:cxnSp>
      <p:sp>
        <p:nvSpPr>
          <p:cNvPr id="255" name="テキスト ボックス 254"/>
          <p:cNvSpPr txBox="1"/>
          <p:nvPr/>
        </p:nvSpPr>
        <p:spPr>
          <a:xfrm>
            <a:off x="1355276" y="5554742"/>
            <a:ext cx="1725152" cy="461665"/>
          </a:xfrm>
          <a:prstGeom prst="rect">
            <a:avLst/>
          </a:prstGeom>
          <a:noFill/>
        </p:spPr>
        <p:txBody>
          <a:bodyPr wrap="none" rtlCol="0">
            <a:spAutoFit/>
          </a:bodyPr>
          <a:lstStyle/>
          <a:p>
            <a:r>
              <a:rPr kumimoji="1" lang="en-US" altLang="ja-JP" sz="2400" dirty="0"/>
              <a:t>HFA</a:t>
            </a:r>
            <a:r>
              <a:rPr kumimoji="1" lang="ja-JP" altLang="en-US" sz="2400" dirty="0"/>
              <a:t>　</a:t>
            </a:r>
            <a:r>
              <a:rPr kumimoji="1" lang="en-US" altLang="ja-JP" sz="2400" dirty="0"/>
              <a:t>10-2</a:t>
            </a:r>
            <a:endParaRPr kumimoji="1" lang="ja-JP" altLang="en-US" sz="2400" dirty="0"/>
          </a:p>
        </p:txBody>
      </p:sp>
      <p:sp>
        <p:nvSpPr>
          <p:cNvPr id="256" name="テキスト ボックス 255"/>
          <p:cNvSpPr txBox="1"/>
          <p:nvPr/>
        </p:nvSpPr>
        <p:spPr>
          <a:xfrm>
            <a:off x="5898433" y="5499629"/>
            <a:ext cx="1725152" cy="461665"/>
          </a:xfrm>
          <a:prstGeom prst="rect">
            <a:avLst/>
          </a:prstGeom>
          <a:noFill/>
        </p:spPr>
        <p:txBody>
          <a:bodyPr wrap="none" rtlCol="0">
            <a:spAutoFit/>
          </a:bodyPr>
          <a:lstStyle/>
          <a:p>
            <a:r>
              <a:rPr kumimoji="1" lang="en-US" altLang="ja-JP" sz="2400" dirty="0"/>
              <a:t>HFA</a:t>
            </a:r>
            <a:r>
              <a:rPr kumimoji="1" lang="ja-JP" altLang="en-US" sz="2400" dirty="0"/>
              <a:t>　</a:t>
            </a:r>
            <a:r>
              <a:rPr kumimoji="1" lang="en-US" altLang="ja-JP" sz="2400" dirty="0"/>
              <a:t>30-2</a:t>
            </a:r>
            <a:endParaRPr kumimoji="1" lang="ja-JP" altLang="en-US" sz="2400" dirty="0"/>
          </a:p>
        </p:txBody>
      </p:sp>
      <p:sp>
        <p:nvSpPr>
          <p:cNvPr id="257" name="円/楕円 256"/>
          <p:cNvSpPr/>
          <p:nvPr/>
        </p:nvSpPr>
        <p:spPr>
          <a:xfrm>
            <a:off x="7524089" y="3437793"/>
            <a:ext cx="391949" cy="5437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8" name="テキスト ボックス 257"/>
          <p:cNvSpPr txBox="1"/>
          <p:nvPr/>
        </p:nvSpPr>
        <p:spPr>
          <a:xfrm>
            <a:off x="1947249" y="1763974"/>
            <a:ext cx="572593" cy="400110"/>
          </a:xfrm>
          <a:prstGeom prst="rect">
            <a:avLst/>
          </a:prstGeom>
          <a:noFill/>
        </p:spPr>
        <p:txBody>
          <a:bodyPr wrap="none" rtlCol="0">
            <a:spAutoFit/>
          </a:bodyPr>
          <a:lstStyle/>
          <a:p>
            <a:r>
              <a:rPr kumimoji="1" lang="en-US" altLang="ja-JP" sz="2000" dirty="0"/>
              <a:t>10°</a:t>
            </a:r>
            <a:endParaRPr kumimoji="1" lang="ja-JP" altLang="en-US" sz="2000" dirty="0"/>
          </a:p>
        </p:txBody>
      </p:sp>
      <p:sp>
        <p:nvSpPr>
          <p:cNvPr id="259" name="テキスト ボックス 258"/>
          <p:cNvSpPr txBox="1"/>
          <p:nvPr/>
        </p:nvSpPr>
        <p:spPr>
          <a:xfrm>
            <a:off x="-41851" y="3545616"/>
            <a:ext cx="630136" cy="409039"/>
          </a:xfrm>
          <a:prstGeom prst="rect">
            <a:avLst/>
          </a:prstGeom>
          <a:noFill/>
        </p:spPr>
        <p:txBody>
          <a:bodyPr wrap="square" rtlCol="0">
            <a:spAutoFit/>
          </a:bodyPr>
          <a:lstStyle/>
          <a:p>
            <a:r>
              <a:rPr kumimoji="1" lang="en-US" altLang="ja-JP" sz="2000" dirty="0"/>
              <a:t>10°</a:t>
            </a:r>
            <a:endParaRPr kumimoji="1" lang="ja-JP" altLang="en-US" sz="2000" dirty="0"/>
          </a:p>
        </p:txBody>
      </p:sp>
      <p:sp>
        <p:nvSpPr>
          <p:cNvPr id="260" name="テキスト ボックス 259"/>
          <p:cNvSpPr txBox="1"/>
          <p:nvPr/>
        </p:nvSpPr>
        <p:spPr>
          <a:xfrm>
            <a:off x="6573535" y="1720788"/>
            <a:ext cx="572593" cy="400110"/>
          </a:xfrm>
          <a:prstGeom prst="rect">
            <a:avLst/>
          </a:prstGeom>
          <a:noFill/>
        </p:spPr>
        <p:txBody>
          <a:bodyPr wrap="none" rtlCol="0">
            <a:spAutoFit/>
          </a:bodyPr>
          <a:lstStyle/>
          <a:p>
            <a:r>
              <a:rPr kumimoji="1" lang="en-US" altLang="ja-JP" sz="2000" dirty="0"/>
              <a:t>30°</a:t>
            </a:r>
            <a:endParaRPr kumimoji="1" lang="ja-JP" altLang="en-US" sz="2000" dirty="0"/>
          </a:p>
        </p:txBody>
      </p:sp>
      <p:sp>
        <p:nvSpPr>
          <p:cNvPr id="261" name="テキスト ボックス 260"/>
          <p:cNvSpPr txBox="1"/>
          <p:nvPr/>
        </p:nvSpPr>
        <p:spPr>
          <a:xfrm>
            <a:off x="8592134" y="3510116"/>
            <a:ext cx="572593" cy="400110"/>
          </a:xfrm>
          <a:prstGeom prst="rect">
            <a:avLst/>
          </a:prstGeom>
          <a:noFill/>
        </p:spPr>
        <p:txBody>
          <a:bodyPr wrap="none" rtlCol="0">
            <a:spAutoFit/>
          </a:bodyPr>
          <a:lstStyle/>
          <a:p>
            <a:r>
              <a:rPr kumimoji="1" lang="en-US" altLang="ja-JP" sz="2000" dirty="0"/>
              <a:t>30°</a:t>
            </a:r>
            <a:endParaRPr kumimoji="1" lang="ja-JP" altLang="en-US" sz="2000" dirty="0"/>
          </a:p>
        </p:txBody>
      </p:sp>
      <p:sp>
        <p:nvSpPr>
          <p:cNvPr id="193" name="正方形/長方形 192"/>
          <p:cNvSpPr/>
          <p:nvPr/>
        </p:nvSpPr>
        <p:spPr>
          <a:xfrm rot="10800000">
            <a:off x="7646556" y="3451515"/>
            <a:ext cx="144000" cy="144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754391" y="6420913"/>
            <a:ext cx="922047" cy="307777"/>
          </a:xfrm>
          <a:prstGeom prst="rect">
            <a:avLst/>
          </a:prstGeom>
          <a:noFill/>
        </p:spPr>
        <p:txBody>
          <a:bodyPr wrap="none" rtlCol="0">
            <a:spAutoFit/>
          </a:bodyPr>
          <a:lstStyle/>
          <a:p>
            <a:r>
              <a:rPr kumimoji="1" lang="en-US" altLang="ja-JP" dirty="0"/>
              <a:t>68</a:t>
            </a:r>
            <a:r>
              <a:rPr kumimoji="1" lang="ja-JP" altLang="en-US" dirty="0"/>
              <a:t>点測定</a:t>
            </a:r>
          </a:p>
        </p:txBody>
      </p:sp>
      <p:sp>
        <p:nvSpPr>
          <p:cNvPr id="195" name="テキスト ボックス 194"/>
          <p:cNvSpPr txBox="1"/>
          <p:nvPr/>
        </p:nvSpPr>
        <p:spPr>
          <a:xfrm>
            <a:off x="6308560" y="6384231"/>
            <a:ext cx="922047" cy="307777"/>
          </a:xfrm>
          <a:prstGeom prst="rect">
            <a:avLst/>
          </a:prstGeom>
          <a:noFill/>
        </p:spPr>
        <p:txBody>
          <a:bodyPr wrap="none" rtlCol="0">
            <a:spAutoFit/>
          </a:bodyPr>
          <a:lstStyle/>
          <a:p>
            <a:r>
              <a:rPr kumimoji="1" lang="en-US" altLang="ja-JP" dirty="0"/>
              <a:t>76</a:t>
            </a:r>
            <a:r>
              <a:rPr kumimoji="1" lang="ja-JP" altLang="en-US" dirty="0"/>
              <a:t>点測定</a:t>
            </a:r>
          </a:p>
        </p:txBody>
      </p:sp>
      <p:sp>
        <p:nvSpPr>
          <p:cNvPr id="6" name="TextBox 5"/>
          <p:cNvSpPr txBox="1"/>
          <p:nvPr/>
        </p:nvSpPr>
        <p:spPr>
          <a:xfrm>
            <a:off x="571034" y="5199827"/>
            <a:ext cx="3220243"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2000" dirty="0"/>
              <a:t>2017</a:t>
            </a:r>
            <a:r>
              <a:rPr lang="ja-JP" altLang="en-US" sz="2000" dirty="0"/>
              <a:t>年　緑内障学会</a:t>
            </a:r>
            <a:endParaRPr lang="en-US" sz="2000" dirty="0"/>
          </a:p>
        </p:txBody>
      </p:sp>
    </p:spTree>
    <p:extLst>
      <p:ext uri="{BB962C8B-B14F-4D97-AF65-F5344CB8AC3E}">
        <p14:creationId xmlns:p14="http://schemas.microsoft.com/office/powerpoint/2010/main" val="172406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a:t>ハンフリー</a:t>
            </a:r>
            <a:r>
              <a:rPr lang="en-US" altLang="ja-JP" sz="4800" dirty="0"/>
              <a:t>10-2</a:t>
            </a:r>
            <a:r>
              <a:rPr lang="ja-JP" altLang="en-US" sz="4800" dirty="0"/>
              <a:t>と</a:t>
            </a:r>
            <a:r>
              <a:rPr lang="en-US" altLang="ja-JP" sz="4800" dirty="0"/>
              <a:t>OCT</a:t>
            </a:r>
            <a:r>
              <a:rPr lang="ja-JP" altLang="en-US" sz="4800" dirty="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3"/>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4"/>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4"/>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a:t>田邉　義政</a:t>
            </a:r>
            <a:r>
              <a:rPr lang="en-US" altLang="ja-JP" sz="2400" baseline="30000" dirty="0"/>
              <a:t>1</a:t>
            </a:r>
            <a:r>
              <a:rPr lang="ja-JP" altLang="en-US" sz="2400" baseline="30000" dirty="0"/>
              <a:t>） 　</a:t>
            </a:r>
            <a:r>
              <a:rPr lang="ja-JP" altLang="en-US" sz="2400" dirty="0"/>
              <a:t>小川　俊平</a:t>
            </a:r>
            <a:r>
              <a:rPr lang="en-US" altLang="ja-JP" sz="2400" baseline="30000" dirty="0"/>
              <a:t>2,3</a:t>
            </a:r>
            <a:r>
              <a:rPr lang="ja-JP" altLang="en-US" sz="2400" baseline="30000" dirty="0"/>
              <a:t>）　</a:t>
            </a:r>
            <a:r>
              <a:rPr lang="ja-JP" altLang="en-US" sz="2400" dirty="0"/>
              <a:t>野呂　隆彦</a:t>
            </a:r>
            <a:r>
              <a:rPr lang="en-US" altLang="ja-JP" sz="2400" baseline="30000" dirty="0"/>
              <a:t>2</a:t>
            </a:r>
            <a:r>
              <a:rPr lang="ja-JP" altLang="en-US" sz="2400" baseline="30000" dirty="0"/>
              <a:t>）</a:t>
            </a:r>
            <a:r>
              <a:rPr lang="en-US" altLang="ja-JP" sz="2400" baseline="30000" dirty="0"/>
              <a:t>4)</a:t>
            </a:r>
            <a:r>
              <a:rPr lang="ja-JP" altLang="en-US" sz="2400" baseline="30000" dirty="0"/>
              <a:t> 　</a:t>
            </a:r>
            <a:r>
              <a:rPr lang="ja-JP" altLang="en-US" sz="2400" dirty="0"/>
              <a:t>伊藤　義徳</a:t>
            </a:r>
            <a:r>
              <a:rPr lang="en-US" altLang="ja-JP" sz="2400" baseline="30000" dirty="0"/>
              <a:t>2)</a:t>
            </a:r>
            <a:endParaRPr lang="en-US" sz="2400" baseline="30000" dirty="0"/>
          </a:p>
          <a:p>
            <a:pPr marL="0" indent="0" algn="ctr">
              <a:buFontTx/>
              <a:buNone/>
            </a:pPr>
            <a:r>
              <a:rPr lang="ja-JP" altLang="en-US" sz="2400" dirty="0"/>
              <a:t>奥出　祥代</a:t>
            </a:r>
            <a:r>
              <a:rPr lang="en-US" altLang="ja-JP" sz="2400" baseline="30000" dirty="0"/>
              <a:t>2</a:t>
            </a:r>
            <a:r>
              <a:rPr lang="ja-JP" altLang="en-US" sz="2400" baseline="30000" dirty="0"/>
              <a:t>）   </a:t>
            </a:r>
            <a:r>
              <a:rPr lang="ja-JP" altLang="en-US" sz="2400" dirty="0"/>
              <a:t>郡司　久人</a:t>
            </a:r>
            <a:r>
              <a:rPr lang="en-US" altLang="ja-JP" sz="2400" baseline="30000" dirty="0"/>
              <a:t>1</a:t>
            </a:r>
            <a:r>
              <a:rPr lang="ja-JP" altLang="en-US" sz="2400" baseline="30000" dirty="0"/>
              <a:t>）</a:t>
            </a:r>
            <a:r>
              <a:rPr lang="ja-JP" altLang="en-US" sz="2400" dirty="0"/>
              <a:t>　中野　匡</a:t>
            </a:r>
            <a:r>
              <a:rPr lang="en-US" altLang="ja-JP" sz="2400" baseline="30000" dirty="0"/>
              <a:t>2</a:t>
            </a:r>
            <a:r>
              <a:rPr lang="ja-JP" altLang="en-US" sz="2400" baseline="30000" dirty="0"/>
              <a:t>） </a:t>
            </a:r>
          </a:p>
          <a:p>
            <a:pPr marL="0" indent="0" algn="ctr">
              <a:buFont typeface="Wingdings" pitchFamily="2" charset="2"/>
              <a:buNone/>
            </a:pPr>
            <a:endParaRPr lang="en-US" altLang="ja-JP" sz="2000" dirty="0"/>
          </a:p>
          <a:p>
            <a:pPr marL="0" indent="0" algn="ctr">
              <a:buFont typeface="Wingdings" pitchFamily="2" charset="2"/>
              <a:buNone/>
            </a:pPr>
            <a:r>
              <a:rPr lang="en-US" altLang="ja-JP" sz="2000" dirty="0"/>
              <a:t>1</a:t>
            </a:r>
            <a:r>
              <a:rPr lang="ja-JP" altLang="en-US" sz="2000" dirty="0"/>
              <a:t>）東京慈恵会医科大学附属柏病院　</a:t>
            </a:r>
            <a:endParaRPr lang="en-US" sz="2000" dirty="0"/>
          </a:p>
          <a:p>
            <a:pPr marL="0" indent="0" algn="ctr">
              <a:buFont typeface="Wingdings" pitchFamily="2" charset="2"/>
              <a:buNone/>
            </a:pPr>
            <a:r>
              <a:rPr lang="en-US" altLang="ja-JP" sz="2000" dirty="0"/>
              <a:t>2</a:t>
            </a:r>
            <a:r>
              <a:rPr lang="ja-JP" altLang="en-US" sz="2000" dirty="0"/>
              <a:t>）東京慈恵会医科大学附属病院　</a:t>
            </a:r>
            <a:endParaRPr lang="en-US" altLang="ja-JP" sz="2000" dirty="0"/>
          </a:p>
          <a:p>
            <a:pPr marL="0" indent="0" algn="ctr">
              <a:buFont typeface="Wingdings" pitchFamily="2" charset="2"/>
              <a:buNone/>
            </a:pPr>
            <a:r>
              <a:rPr lang="en-US" altLang="ja-JP" sz="2000" dirty="0"/>
              <a:t>3)</a:t>
            </a:r>
            <a:r>
              <a:rPr lang="ja-JP" altLang="en-US" sz="2000" dirty="0"/>
              <a:t>厚木市立病院　眼科</a:t>
            </a:r>
            <a:endParaRPr lang="en-US" altLang="ja-JP" sz="2000" dirty="0"/>
          </a:p>
          <a:p>
            <a:pPr marL="0" indent="0" algn="ctr">
              <a:buFont typeface="Wingdings" pitchFamily="2" charset="2"/>
              <a:buNone/>
            </a:pPr>
            <a:r>
              <a:rPr lang="en-US" altLang="ja-JP" sz="2000" dirty="0"/>
              <a:t>4)</a:t>
            </a:r>
            <a:r>
              <a:rPr lang="ja-JP" altLang="en-US" sz="2000" dirty="0"/>
              <a:t>スタンフォード大学</a:t>
            </a:r>
          </a:p>
        </p:txBody>
      </p:sp>
    </p:spTree>
    <p:extLst>
      <p:ext uri="{BB962C8B-B14F-4D97-AF65-F5344CB8AC3E}">
        <p14:creationId xmlns:p14="http://schemas.microsoft.com/office/powerpoint/2010/main" val="1807439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836730"/>
            <a:ext cx="8356664" cy="2155448"/>
          </a:xfrm>
          <a:prstGeom prst="rect">
            <a:avLst/>
          </a:prstGeom>
          <a:noFill/>
          <a:ln>
            <a:noFill/>
          </a:ln>
        </p:spPr>
        <p:txBody>
          <a:bodyPr lIns="68569" tIns="34275" rIns="68569" bIns="34275" anchor="t" anchorCtr="0">
            <a:noAutofit/>
          </a:bodyPr>
          <a:lstStyle/>
          <a:p>
            <a:pPr>
              <a:lnSpc>
                <a:spcPct val="200000"/>
              </a:lnSpc>
              <a:buSzPct val="25000"/>
            </a:pPr>
            <a:r>
              <a:rPr lang="ja-JP" altLang="en-US" sz="2400" dirty="0">
                <a:latin typeface="+mn-ea"/>
                <a:cs typeface="Calibri" panose="020F0502020204030204" pitchFamily="34" charset="0"/>
                <a:sym typeface="Arial"/>
              </a:rPr>
              <a:t>広義</a:t>
            </a:r>
            <a:r>
              <a:rPr lang="en-US" altLang="ja-JP" sz="2400" dirty="0">
                <a:latin typeface="+mn-ea"/>
                <a:cs typeface="Calibri" panose="020F0502020204030204" pitchFamily="34" charset="0"/>
                <a:sym typeface="Arial"/>
              </a:rPr>
              <a:t>POAG+PPG</a:t>
            </a:r>
            <a:r>
              <a:rPr lang="ja-JP" altLang="en-US" sz="2400" dirty="0">
                <a:latin typeface="+mn-ea"/>
                <a:cs typeface="Calibri" panose="020F0502020204030204" pitchFamily="34" charset="0"/>
                <a:sym typeface="Arial"/>
              </a:rPr>
              <a:t>患者　</a:t>
            </a:r>
            <a:r>
              <a:rPr lang="en-US" altLang="ja-JP" sz="2400" dirty="0">
                <a:latin typeface="+mn-ea"/>
                <a:cs typeface="Calibri" panose="020F0502020204030204" pitchFamily="34" charset="0"/>
              </a:rPr>
              <a:t>131</a:t>
            </a:r>
            <a:r>
              <a:rPr lang="ja-JP" altLang="en-US" sz="2400" dirty="0">
                <a:latin typeface="+mn-ea"/>
                <a:cs typeface="Calibri" panose="020F0502020204030204" pitchFamily="34" charset="0"/>
                <a:sym typeface="Arial"/>
              </a:rPr>
              <a:t>症例、</a:t>
            </a:r>
            <a:r>
              <a:rPr lang="en-US" altLang="ja-JP" sz="2400" dirty="0">
                <a:latin typeface="+mn-ea"/>
                <a:cs typeface="Calibri" panose="020F0502020204030204" pitchFamily="34" charset="0"/>
                <a:sym typeface="Arial"/>
              </a:rPr>
              <a:t>628</a:t>
            </a:r>
            <a:r>
              <a:rPr lang="ja-JP" altLang="en-US" sz="2400" dirty="0">
                <a:latin typeface="+mn-ea"/>
                <a:cs typeface="Calibri" panose="020F0502020204030204" pitchFamily="34" charset="0"/>
                <a:sym typeface="Arial"/>
              </a:rPr>
              <a:t>眼</a:t>
            </a:r>
            <a:r>
              <a:rPr lang="ja-JP" altLang="en-US" dirty="0">
                <a:latin typeface="+mn-ea"/>
                <a:cs typeface="Calibri" panose="020F0502020204030204" pitchFamily="34" charset="0"/>
                <a:sym typeface="Arial"/>
              </a:rPr>
              <a:t>（同一症例、左右も</a:t>
            </a:r>
            <a:r>
              <a:rPr lang="en-US" altLang="ja-JP" dirty="0">
                <a:latin typeface="+mn-ea"/>
                <a:cs typeface="Calibri" panose="020F0502020204030204" pitchFamily="34" charset="0"/>
                <a:sym typeface="Arial"/>
              </a:rPr>
              <a:t>1</a:t>
            </a:r>
            <a:r>
              <a:rPr lang="ja-JP" altLang="en-US" dirty="0">
                <a:latin typeface="+mn-ea"/>
                <a:cs typeface="Calibri" panose="020F0502020204030204" pitchFamily="34" charset="0"/>
                <a:sym typeface="Arial"/>
              </a:rPr>
              <a:t>眼）</a:t>
            </a:r>
            <a:endParaRPr lang="en-US" sz="2400" dirty="0">
              <a:latin typeface="+mn-ea"/>
              <a:cs typeface="Calibri" panose="020F0502020204030204" pitchFamily="34" charset="0"/>
              <a:sym typeface="Arial"/>
            </a:endParaRPr>
          </a:p>
          <a:p>
            <a:pPr lvl="0">
              <a:lnSpc>
                <a:spcPct val="200000"/>
              </a:lnSpc>
              <a:buSzPct val="25000"/>
            </a:pPr>
            <a:r>
              <a:rPr lang="en-US" sz="2000" dirty="0">
                <a:latin typeface="+mn-ea"/>
                <a:cs typeface="Calibri" panose="020F0502020204030204" pitchFamily="34" charset="0"/>
                <a:sym typeface="Arial"/>
              </a:rPr>
              <a:t>2009年9月から2017年6月</a:t>
            </a:r>
            <a:r>
              <a:rPr lang="ja-JP" altLang="en-US" sz="2000" dirty="0">
                <a:latin typeface="+mn-ea"/>
                <a:cs typeface="Calibri" panose="020F0502020204030204" pitchFamily="34" charset="0"/>
                <a:sym typeface="Arial"/>
              </a:rPr>
              <a:t>　東京慈恵会医科大学緑内障外来</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rPr>
              <a:t>HFA10-2</a:t>
            </a:r>
            <a:r>
              <a:rPr lang="ja-JP" altLang="en-US" sz="2000" dirty="0">
                <a:latin typeface="+mn-ea"/>
                <a:cs typeface="Calibri" panose="020F0502020204030204" pitchFamily="34" charset="0"/>
              </a:rPr>
              <a:t>と</a:t>
            </a:r>
            <a:r>
              <a:rPr lang="en-US" altLang="ja-JP" sz="2000" dirty="0">
                <a:latin typeface="+mn-ea"/>
                <a:cs typeface="Calibri" panose="020F0502020204030204" pitchFamily="34" charset="0"/>
                <a:sym typeface="Arial"/>
              </a:rPr>
              <a:t>OCT</a:t>
            </a:r>
            <a:r>
              <a:rPr lang="ja-JP" altLang="en-US" sz="2000" dirty="0">
                <a:latin typeface="+mn-ea"/>
                <a:cs typeface="Calibri" panose="020F0502020204030204" pitchFamily="34" charset="0"/>
                <a:sym typeface="Arial"/>
              </a:rPr>
              <a:t>を同日に測定</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sym typeface="Arial"/>
              </a:rPr>
              <a:t>HFA10-2</a:t>
            </a:r>
            <a:r>
              <a:rPr lang="ja-JP" altLang="en-US" sz="2000" dirty="0">
                <a:latin typeface="+mn-ea"/>
                <a:cs typeface="Calibri" panose="020F0502020204030204" pitchFamily="34" charset="0"/>
                <a:sym typeface="Arial"/>
              </a:rPr>
              <a:t>の</a:t>
            </a:r>
            <a:r>
              <a:rPr lang="ja-JP" altLang="en-US" sz="2000" dirty="0">
                <a:latin typeface="+mn-ea"/>
                <a:cs typeface="Calibri" panose="020F0502020204030204" pitchFamily="34" charset="0"/>
              </a:rPr>
              <a:t>信頼性指標と</a:t>
            </a:r>
            <a:r>
              <a:rPr lang="en-US" altLang="ja-JP" sz="2000" dirty="0">
                <a:latin typeface="+mn-ea"/>
                <a:cs typeface="Calibri" panose="020F0502020204030204" pitchFamily="34" charset="0"/>
              </a:rPr>
              <a:t>OCT</a:t>
            </a:r>
            <a:r>
              <a:rPr lang="ja-JP" altLang="en-US" sz="2000" dirty="0">
                <a:latin typeface="+mn-ea"/>
                <a:cs typeface="Calibri" panose="020F0502020204030204" pitchFamily="34" charset="0"/>
              </a:rPr>
              <a:t>基準を満たす*</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013605" y="5394154"/>
            <a:ext cx="72321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a:solidFill>
                  <a:schemeClr val="tx1"/>
                </a:solidFill>
              </a:rPr>
              <a:t>対象</a:t>
            </a:r>
          </a:p>
        </p:txBody>
      </p:sp>
    </p:spTree>
    <p:extLst>
      <p:ext uri="{BB962C8B-B14F-4D97-AF65-F5344CB8AC3E}">
        <p14:creationId xmlns:p14="http://schemas.microsoft.com/office/powerpoint/2010/main" val="3975237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0" y="365126"/>
            <a:ext cx="7886700" cy="1325563"/>
          </a:xfrm>
        </p:spPr>
        <p:txBody>
          <a:bodyPr>
            <a:normAutofit/>
          </a:bodyPr>
          <a:lstStyle/>
          <a:p>
            <a:r>
              <a:rPr lang="ja-JP" altLang="en-US" sz="2800" dirty="0"/>
              <a:t>視覚</a:t>
            </a:r>
            <a:r>
              <a:rPr lang="en-US" altLang="ja-JP" sz="2800" dirty="0"/>
              <a:t>10</a:t>
            </a:r>
            <a:r>
              <a:rPr lang="ja-JP" altLang="en-US" sz="2800" dirty="0"/>
              <a:t>度の神経線維走行と視神経乳頭の対応</a:t>
            </a:r>
            <a:r>
              <a:rPr lang="en-US" altLang="ja-JP" sz="2800" dirty="0"/>
              <a:t> </a:t>
            </a:r>
            <a:endParaRPr lang="en-US" sz="2800"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a:t>Nakanishi H</a:t>
            </a:r>
            <a:r>
              <a:rPr lang="en-US" dirty="0"/>
              <a:t>. </a:t>
            </a:r>
            <a:r>
              <a:rPr lang="en-US" altLang="ja-JP" dirty="0"/>
              <a:t>IOVS</a:t>
            </a:r>
            <a:r>
              <a:rPr lang="en-US" dirty="0"/>
              <a:t>. 201</a:t>
            </a:r>
            <a:r>
              <a:rPr lang="en-US" altLang="ja-JP" dirty="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a:t>Hood DC. </a:t>
            </a:r>
            <a:r>
              <a:rPr lang="en-US" dirty="0" err="1"/>
              <a:t>Prog</a:t>
            </a:r>
            <a:r>
              <a:rPr lang="en-US" dirty="0"/>
              <a:t> </a:t>
            </a:r>
            <a:r>
              <a:rPr lang="en-US" dirty="0" err="1"/>
              <a:t>Retin</a:t>
            </a:r>
            <a:r>
              <a:rPr lang="en-US" dirty="0"/>
              <a:t> Eye Res. 2013</a:t>
            </a:r>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t>135 </a:t>
              </a:r>
              <a:r>
                <a:rPr lang="en-US" dirty="0"/>
                <a:t>degree</a:t>
              </a:r>
            </a:p>
          </p:txBody>
        </p:sp>
      </p:grpSp>
      <p:grpSp>
        <p:nvGrpSpPr>
          <p:cNvPr id="8" name="Group 7"/>
          <p:cNvGrpSpPr/>
          <p:nvPr/>
        </p:nvGrpSpPr>
        <p:grpSpPr>
          <a:xfrm>
            <a:off x="4961965" y="1643355"/>
            <a:ext cx="3905823" cy="2702661"/>
            <a:chOff x="4961965" y="1643355"/>
            <a:chExt cx="3905823" cy="2702661"/>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a:latin typeface="Calibri"/>
                  <a:ea typeface="Calibri"/>
                  <a:cs typeface="Calibri"/>
                  <a:sym typeface="Calibri"/>
                </a:rPr>
                <a:t>Zhang C. Ophthalmology 2014</a:t>
              </a: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a:t>180</a:t>
              </a:r>
              <a:r>
                <a:rPr lang="en-US" dirty="0"/>
                <a:t>degree</a:t>
              </a:r>
            </a:p>
          </p:txBody>
        </p:sp>
      </p:gr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a:t>24-2 </a:t>
            </a:r>
          </a:p>
        </p:txBody>
      </p:sp>
    </p:spTree>
    <p:extLst>
      <p:ext uri="{BB962C8B-B14F-4D97-AF65-F5344CB8AC3E}">
        <p14:creationId xmlns:p14="http://schemas.microsoft.com/office/powerpoint/2010/main" val="19851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ja-JP" altLang="en-US"/>
              <a:t>半年後の</a:t>
            </a:r>
            <a:r>
              <a:rPr lang="en-US" altLang="ja-JP"/>
              <a:t>HFA</a:t>
            </a:r>
            <a:endParaRPr lang="ja-JP" altLang="en-US"/>
          </a:p>
        </p:txBody>
      </p:sp>
      <p:pic>
        <p:nvPicPr>
          <p:cNvPr id="107523" name="Picture 3"/>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t="11935"/>
          <a:stretch>
            <a:fillRect/>
          </a:stretch>
        </p:blipFill>
        <p:spPr bwMode="auto">
          <a:xfrm>
            <a:off x="4814888" y="2060575"/>
            <a:ext cx="3933825" cy="371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t="13139"/>
          <a:stretch>
            <a:fillRect/>
          </a:stretch>
        </p:blipFill>
        <p:spPr bwMode="auto">
          <a:xfrm>
            <a:off x="611188" y="2133600"/>
            <a:ext cx="3965575" cy="3798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8"/>
          <p:cNvGrpSpPr>
            <a:grpSpLocks/>
          </p:cNvGrpSpPr>
          <p:nvPr/>
        </p:nvGrpSpPr>
        <p:grpSpPr bwMode="auto">
          <a:xfrm>
            <a:off x="684213" y="2276475"/>
            <a:ext cx="3816350" cy="3457575"/>
            <a:chOff x="760" y="284"/>
            <a:chExt cx="4343" cy="3872"/>
          </a:xfrm>
        </p:grpSpPr>
        <p:pic>
          <p:nvPicPr>
            <p:cNvPr id="123912" name="Picture 9" descr="161-8704-0_20090818_152557FDC_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13"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ja-JP">
                <a:solidFill>
                  <a:srgbClr val="000000"/>
                </a:solidFill>
              </a:endParaRPr>
            </a:p>
          </p:txBody>
        </p:sp>
      </p:grpSp>
      <p:sp>
        <p:nvSpPr>
          <p:cNvPr id="107528" name="Text Box 8"/>
          <p:cNvSpPr txBox="1">
            <a:spLocks noChangeArrowheads="1"/>
          </p:cNvSpPr>
          <p:nvPr/>
        </p:nvSpPr>
        <p:spPr bwMode="auto">
          <a:xfrm>
            <a:off x="2211919" y="6027738"/>
            <a:ext cx="4720163" cy="646331"/>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600" dirty="0">
                <a:solidFill>
                  <a:srgbClr val="FFFF00"/>
                </a:solidFill>
              </a:rPr>
              <a:t>視野異常、ようやく検出</a:t>
            </a:r>
          </a:p>
        </p:txBody>
      </p:sp>
      <p:sp>
        <p:nvSpPr>
          <p:cNvPr id="3" name="円/楕円 2"/>
          <p:cNvSpPr/>
          <p:nvPr/>
        </p:nvSpPr>
        <p:spPr>
          <a:xfrm>
            <a:off x="6853238" y="4941888"/>
            <a:ext cx="671512"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Tree>
    <p:extLst>
      <p:ext uri="{BB962C8B-B14F-4D97-AF65-F5344CB8AC3E}">
        <p14:creationId xmlns:p14="http://schemas.microsoft.com/office/powerpoint/2010/main" val="2900773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fade">
                                      <p:cBhvr>
                                        <p:cTn id="7" dur="500"/>
                                        <p:tgtEl>
                                          <p:spTgt spid="107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500"/>
                                        <p:tgtEl>
                                          <p:spTgt spid="107524"/>
                                        </p:tgtEl>
                                      </p:cBhvr>
                                    </p:animEffect>
                                    <p:set>
                                      <p:cBhvr>
                                        <p:cTn id="17" dur="1" fill="hold">
                                          <p:stCondLst>
                                            <p:cond delay="499"/>
                                          </p:stCondLst>
                                        </p:cTn>
                                        <p:tgtEl>
                                          <p:spTgt spid="107524"/>
                                        </p:tgtEl>
                                        <p:attrNameLst>
                                          <p:attrName>style.visibility</p:attrName>
                                        </p:attrNameLst>
                                      </p:cBhvr>
                                      <p:to>
                                        <p:strVal val="hidden"/>
                                      </p:to>
                                    </p:set>
                                  </p:childTnLst>
                                </p:cTn>
                              </p:par>
                            </p:childTnLst>
                          </p:cTn>
                        </p:par>
                        <p:par>
                          <p:cTn id="18" fill="hold" nodeType="afterGroup">
                            <p:stCondLst>
                              <p:cond delay="5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nodeType="afterGroup">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7528"/>
                                        </p:tgtEl>
                                        <p:attrNameLst>
                                          <p:attrName>style.visibility</p:attrName>
                                        </p:attrNameLst>
                                      </p:cBhvr>
                                      <p:to>
                                        <p:strVal val="visible"/>
                                      </p:to>
                                    </p:set>
                                    <p:animEffect transition="in" filter="fade">
                                      <p:cBhvr>
                                        <p:cTn id="25" dur="500"/>
                                        <p:tgtEl>
                                          <p:spTgt spid="107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8"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8664"/>
            <a:ext cx="8444712" cy="1325563"/>
          </a:xfrm>
        </p:spPr>
        <p:txBody>
          <a:bodyPr>
            <a:normAutofit/>
          </a:bodyPr>
          <a:lstStyle/>
          <a:p>
            <a:r>
              <a:rPr lang="en-US" sz="4000" dirty="0"/>
              <a:t>RGC</a:t>
            </a:r>
            <a:r>
              <a:rPr lang="en-US" altLang="ja-JP" sz="4000" dirty="0"/>
              <a:t>_HFA</a:t>
            </a:r>
            <a:r>
              <a:rPr lang="en-US" sz="4000" dirty="0"/>
              <a:t> vs. RGC_OCT</a:t>
            </a:r>
            <a:br>
              <a:rPr lang="en-US" sz="4000" dirty="0"/>
            </a:br>
            <a:r>
              <a:rPr lang="en-US" sz="3600" dirty="0"/>
              <a:t>360 or 180 degree</a:t>
            </a:r>
            <a:endParaRPr lang="en-US" sz="4000" dirty="0">
              <a:latin typeface="+mj-e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4227"/>
            <a:ext cx="5293892" cy="4128581"/>
          </a:xfrm>
          <a:prstGeom prst="rect">
            <a:avLst/>
          </a:prstGeom>
        </p:spPr>
      </p:pic>
      <p:sp>
        <p:nvSpPr>
          <p:cNvPr id="5" name="TextBox 4"/>
          <p:cNvSpPr txBox="1"/>
          <p:nvPr/>
        </p:nvSpPr>
        <p:spPr>
          <a:xfrm>
            <a:off x="3711145" y="5978038"/>
            <a:ext cx="1800493"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800" dirty="0">
                <a:solidFill>
                  <a:srgbClr val="0600FF"/>
                </a:solidFill>
              </a:rPr>
              <a:t>360</a:t>
            </a:r>
            <a:r>
              <a:rPr lang="en-US" sz="2000" dirty="0">
                <a:solidFill>
                  <a:srgbClr val="0600FF"/>
                </a:solidFill>
              </a:rPr>
              <a:t> </a:t>
            </a:r>
            <a:r>
              <a:rPr lang="en-US" sz="2000" dirty="0"/>
              <a:t>is better </a:t>
            </a:r>
          </a:p>
        </p:txBody>
      </p:sp>
      <p:grpSp>
        <p:nvGrpSpPr>
          <p:cNvPr id="14" name="Group 13"/>
          <p:cNvGrpSpPr/>
          <p:nvPr/>
        </p:nvGrpSpPr>
        <p:grpSpPr>
          <a:xfrm>
            <a:off x="4610886" y="2839790"/>
            <a:ext cx="1775415" cy="2714995"/>
            <a:chOff x="6199058" y="2362200"/>
            <a:chExt cx="1940860" cy="2967997"/>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199058" y="3355349"/>
              <a:ext cx="1507468" cy="504686"/>
            </a:xfrm>
            <a:prstGeom prst="rect">
              <a:avLst/>
            </a:prstGeom>
            <a:noFill/>
          </p:spPr>
          <p:txBody>
            <a:bodyPr wrap="none" rtlCol="0">
              <a:spAutoFit/>
            </a:bodyPr>
            <a:lstStyle/>
            <a:p>
              <a:r>
                <a:rPr lang="en-US" sz="2400" dirty="0"/>
                <a:t>RGC_OCT</a:t>
              </a:r>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a:t>180</a:t>
              </a:r>
            </a:p>
          </p:txBody>
        </p:sp>
        <p:sp>
          <p:nvSpPr>
            <p:cNvPr id="13" name="TextBox 12"/>
            <p:cNvSpPr txBox="1"/>
            <p:nvPr/>
          </p:nvSpPr>
          <p:spPr>
            <a:xfrm>
              <a:off x="6294348" y="5053198"/>
              <a:ext cx="1845570" cy="276999"/>
            </a:xfrm>
            <a:prstGeom prst="rect">
              <a:avLst/>
            </a:prstGeom>
            <a:noFill/>
          </p:spPr>
          <p:txBody>
            <a:bodyPr wrap="none" rtlCol="0">
              <a:spAutoFit/>
            </a:bodyPr>
            <a:lstStyle/>
            <a:p>
              <a:r>
                <a:rPr lang="en-US" sz="1200" dirty="0"/>
                <a:t>Zhang C. Ophthalmol 2014</a:t>
              </a:r>
            </a:p>
          </p:txBody>
        </p:sp>
      </p:grpSp>
      <p:sp>
        <p:nvSpPr>
          <p:cNvPr id="3" name="テキスト ボックス 2"/>
          <p:cNvSpPr txBox="1"/>
          <p:nvPr/>
        </p:nvSpPr>
        <p:spPr>
          <a:xfrm>
            <a:off x="6573801" y="2920156"/>
            <a:ext cx="2050561" cy="461665"/>
          </a:xfrm>
          <a:prstGeom prst="rect">
            <a:avLst/>
          </a:prstGeom>
          <a:noFill/>
        </p:spPr>
        <p:txBody>
          <a:bodyPr wrap="none" rtlCol="0">
            <a:spAutoFit/>
          </a:bodyPr>
          <a:lstStyle/>
          <a:p>
            <a:r>
              <a:rPr kumimoji="1" lang="en-US" altLang="ja-JP" sz="2400" dirty="0"/>
              <a:t>553615</a:t>
            </a:r>
            <a:r>
              <a:rPr kumimoji="1" lang="en-US" altLang="ja-JP" dirty="0"/>
              <a:t>±270130</a:t>
            </a:r>
            <a:endParaRPr kumimoji="1" lang="ja-JP" altLang="en-US" dirty="0"/>
          </a:p>
        </p:txBody>
      </p:sp>
      <p:sp>
        <p:nvSpPr>
          <p:cNvPr id="15" name="テキスト ボックス 14"/>
          <p:cNvSpPr txBox="1"/>
          <p:nvPr/>
        </p:nvSpPr>
        <p:spPr>
          <a:xfrm>
            <a:off x="6573801" y="4369789"/>
            <a:ext cx="2050561" cy="461665"/>
          </a:xfrm>
          <a:prstGeom prst="rect">
            <a:avLst/>
          </a:prstGeom>
          <a:noFill/>
        </p:spPr>
        <p:txBody>
          <a:bodyPr wrap="none" rtlCol="0">
            <a:spAutoFit/>
          </a:bodyPr>
          <a:lstStyle/>
          <a:p>
            <a:r>
              <a:rPr kumimoji="1" lang="en-US" altLang="ja-JP" sz="2400" dirty="0"/>
              <a:t>276394</a:t>
            </a:r>
            <a:r>
              <a:rPr kumimoji="1" lang="en-US" altLang="ja-JP" dirty="0"/>
              <a:t>±149837</a:t>
            </a:r>
            <a:endParaRPr kumimoji="1" lang="ja-JP" altLang="en-US" dirty="0"/>
          </a:p>
        </p:txBody>
      </p:sp>
      <p:sp>
        <p:nvSpPr>
          <p:cNvPr id="16" name="テキスト ボックス 15"/>
          <p:cNvSpPr txBox="1"/>
          <p:nvPr/>
        </p:nvSpPr>
        <p:spPr>
          <a:xfrm>
            <a:off x="6573800" y="3748280"/>
            <a:ext cx="1588067" cy="461665"/>
          </a:xfrm>
          <a:prstGeom prst="rect">
            <a:avLst/>
          </a:prstGeom>
          <a:solidFill>
            <a:srgbClr val="FFFF00"/>
          </a:solidFill>
        </p:spPr>
        <p:txBody>
          <a:bodyPr wrap="square" rtlCol="0">
            <a:spAutoFit/>
          </a:bodyPr>
          <a:lstStyle/>
          <a:p>
            <a:pPr algn="ctr"/>
            <a:r>
              <a:rPr kumimoji="1" lang="en-US" altLang="ja-JP" sz="2400" dirty="0"/>
              <a:t> R=0.879</a:t>
            </a:r>
          </a:p>
        </p:txBody>
      </p:sp>
      <p:sp>
        <p:nvSpPr>
          <p:cNvPr id="18" name="正方形/長方形 17"/>
          <p:cNvSpPr/>
          <p:nvPr/>
        </p:nvSpPr>
        <p:spPr>
          <a:xfrm>
            <a:off x="7713695" y="5774728"/>
            <a:ext cx="1359667" cy="369332"/>
          </a:xfrm>
          <a:prstGeom prst="rect">
            <a:avLst/>
          </a:prstGeom>
        </p:spPr>
        <p:txBody>
          <a:bodyPr wrap="none">
            <a:spAutoFit/>
          </a:bodyPr>
          <a:lstStyle/>
          <a:p>
            <a:pPr algn="r"/>
            <a:r>
              <a:rPr lang="en-US" altLang="ja-JP" dirty="0">
                <a:ea typeface="ＭＳ ゴシック" panose="020B0609070205080204" pitchFamily="49" charset="-128"/>
                <a:cs typeface="Calibri" panose="020F0502020204030204" pitchFamily="34" charset="0"/>
              </a:rPr>
              <a:t>Mean +/- SD</a:t>
            </a:r>
          </a:p>
        </p:txBody>
      </p:sp>
      <p:sp>
        <p:nvSpPr>
          <p:cNvPr id="19" name="テキスト ボックス 18"/>
          <p:cNvSpPr txBox="1"/>
          <p:nvPr/>
        </p:nvSpPr>
        <p:spPr>
          <a:xfrm>
            <a:off x="4583441" y="1932074"/>
            <a:ext cx="1420902" cy="461665"/>
          </a:xfrm>
          <a:prstGeom prst="rect">
            <a:avLst/>
          </a:prstGeom>
          <a:noFill/>
        </p:spPr>
        <p:txBody>
          <a:bodyPr wrap="none" rtlCol="0">
            <a:spAutoFit/>
          </a:bodyPr>
          <a:lstStyle/>
          <a:p>
            <a:r>
              <a:rPr kumimoji="1" lang="en-US" altLang="ja-JP" sz="2400" dirty="0"/>
              <a:t>RGC_10-2</a:t>
            </a:r>
            <a:endParaRPr kumimoji="1" lang="ja-JP" altLang="en-US" sz="2400" dirty="0"/>
          </a:p>
        </p:txBody>
      </p:sp>
      <p:sp>
        <p:nvSpPr>
          <p:cNvPr id="20" name="テキスト ボックス 19"/>
          <p:cNvSpPr txBox="1"/>
          <p:nvPr/>
        </p:nvSpPr>
        <p:spPr>
          <a:xfrm>
            <a:off x="6544180" y="1927213"/>
            <a:ext cx="2050561" cy="461665"/>
          </a:xfrm>
          <a:prstGeom prst="rect">
            <a:avLst/>
          </a:prstGeom>
          <a:noFill/>
        </p:spPr>
        <p:txBody>
          <a:bodyPr wrap="none" rtlCol="0">
            <a:spAutoFit/>
          </a:bodyPr>
          <a:lstStyle/>
          <a:p>
            <a:r>
              <a:rPr kumimoji="1" lang="en-US" altLang="ja-JP" sz="2400" dirty="0"/>
              <a:t>515984</a:t>
            </a:r>
            <a:r>
              <a:rPr kumimoji="1" lang="en-US" altLang="ja-JP" dirty="0"/>
              <a:t>±250662</a:t>
            </a:r>
            <a:endParaRPr kumimoji="1" lang="ja-JP" altLang="en-US" dirty="0"/>
          </a:p>
        </p:txBody>
      </p:sp>
      <p:sp>
        <p:nvSpPr>
          <p:cNvPr id="21" name="テキスト ボックス 20"/>
          <p:cNvSpPr txBox="1"/>
          <p:nvPr/>
        </p:nvSpPr>
        <p:spPr>
          <a:xfrm>
            <a:off x="7816286" y="5363365"/>
            <a:ext cx="1154483" cy="369332"/>
          </a:xfrm>
          <a:prstGeom prst="rect">
            <a:avLst/>
          </a:prstGeom>
          <a:noFill/>
        </p:spPr>
        <p:txBody>
          <a:bodyPr wrap="none" rtlCol="0">
            <a:spAutoFit/>
          </a:bodyPr>
          <a:lstStyle/>
          <a:p>
            <a:r>
              <a:rPr kumimoji="1" lang="en-US" altLang="ja-JP" dirty="0"/>
              <a:t>Cells/mm²</a:t>
            </a:r>
            <a:endParaRPr kumimoji="1" lang="ja-JP" altLang="en-US" dirty="0"/>
          </a:p>
        </p:txBody>
      </p:sp>
    </p:spTree>
    <p:extLst>
      <p:ext uri="{BB962C8B-B14F-4D97-AF65-F5344CB8AC3E}">
        <p14:creationId xmlns:p14="http://schemas.microsoft.com/office/powerpoint/2010/main" val="2690678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Displaced test point*</a:t>
            </a:r>
          </a:p>
        </p:txBody>
      </p:sp>
      <p:grpSp>
        <p:nvGrpSpPr>
          <p:cNvPr id="8" name="Group 7"/>
          <p:cNvGrpSpPr/>
          <p:nvPr/>
        </p:nvGrpSpPr>
        <p:grpSpPr>
          <a:xfrm>
            <a:off x="4796644" y="1879983"/>
            <a:ext cx="4100614" cy="4161807"/>
            <a:chOff x="471386" y="1903930"/>
            <a:chExt cx="4100614" cy="416180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6" name="TextBox 5"/>
            <p:cNvSpPr txBox="1"/>
            <p:nvPr/>
          </p:nvSpPr>
          <p:spPr>
            <a:xfrm>
              <a:off x="1691113" y="1903930"/>
              <a:ext cx="1661160" cy="369332"/>
            </a:xfrm>
            <a:prstGeom prst="rect">
              <a:avLst/>
            </a:prstGeom>
            <a:noFill/>
          </p:spPr>
          <p:txBody>
            <a:bodyPr wrap="none" rtlCol="0">
              <a:spAutoFit/>
            </a:bodyPr>
            <a:lstStyle/>
            <a:p>
              <a:pPr algn="ctr"/>
              <a:r>
                <a:rPr lang="en-US" dirty="0"/>
                <a:t>Turpin model**</a:t>
              </a: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57" y="2343032"/>
            <a:ext cx="4811758" cy="3608818"/>
          </a:xfrm>
          <a:prstGeom prst="rect">
            <a:avLst/>
          </a:prstGeom>
        </p:spPr>
      </p:pic>
      <p:sp>
        <p:nvSpPr>
          <p:cNvPr id="10" name="TextBox 9"/>
          <p:cNvSpPr txBox="1"/>
          <p:nvPr/>
        </p:nvSpPr>
        <p:spPr>
          <a:xfrm>
            <a:off x="6016371" y="6131730"/>
            <a:ext cx="2803460" cy="646331"/>
          </a:xfrm>
          <a:prstGeom prst="rect">
            <a:avLst/>
          </a:prstGeom>
          <a:noFill/>
        </p:spPr>
        <p:txBody>
          <a:bodyPr wrap="none" rtlCol="0">
            <a:spAutoFit/>
          </a:bodyPr>
          <a:lstStyle/>
          <a:p>
            <a:pPr algn="r"/>
            <a:r>
              <a:rPr lang="en-US" dirty="0"/>
              <a:t>*</a:t>
            </a:r>
            <a:r>
              <a:rPr lang="en-US" dirty="0" err="1"/>
              <a:t>Drasdo</a:t>
            </a:r>
            <a:r>
              <a:rPr lang="en-US" dirty="0"/>
              <a:t> N. Vison Res, 2007 </a:t>
            </a:r>
          </a:p>
          <a:p>
            <a:pPr algn="r"/>
            <a:r>
              <a:rPr lang="en-US" dirty="0"/>
              <a:t>**Turpin A. IOVS 2015</a:t>
            </a:r>
          </a:p>
        </p:txBody>
      </p:sp>
    </p:spTree>
    <p:extLst>
      <p:ext uri="{BB962C8B-B14F-4D97-AF65-F5344CB8AC3E}">
        <p14:creationId xmlns:p14="http://schemas.microsoft.com/office/powerpoint/2010/main" val="23587070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330" y="1747189"/>
            <a:ext cx="5416072" cy="4062054"/>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a:t>180</a:t>
              </a:r>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a:t>Zhang C. Ophthalmol 2014</a:t>
              </a:r>
            </a:p>
          </p:txBody>
        </p:sp>
      </p:grpSp>
      <p:sp>
        <p:nvSpPr>
          <p:cNvPr id="15" name="Title 1"/>
          <p:cNvSpPr>
            <a:spLocks noGrp="1"/>
          </p:cNvSpPr>
          <p:nvPr>
            <p:ph type="title"/>
          </p:nvPr>
        </p:nvSpPr>
        <p:spPr>
          <a:xfrm>
            <a:off x="628650" y="365126"/>
            <a:ext cx="7886700" cy="1325563"/>
          </a:xfrm>
        </p:spPr>
        <p:txBody>
          <a:bodyPr>
            <a:normAutofit/>
          </a:bodyPr>
          <a:lstStyle/>
          <a:p>
            <a:r>
              <a:rPr lang="en-US" sz="4000" dirty="0"/>
              <a:t>Displaced RGC</a:t>
            </a:r>
            <a:r>
              <a:rPr lang="en-US" altLang="ja-JP" sz="4000" dirty="0"/>
              <a:t>_HFA</a:t>
            </a:r>
            <a:r>
              <a:rPr lang="en-US" sz="4000" dirty="0"/>
              <a:t> vs. RGC_OCT</a:t>
            </a:r>
            <a:br>
              <a:rPr lang="en-US" sz="4000" dirty="0"/>
            </a:br>
            <a:r>
              <a:rPr lang="en-US" sz="3600" dirty="0"/>
              <a:t>360 or 180 degree</a:t>
            </a:r>
          </a:p>
        </p:txBody>
      </p:sp>
      <p:sp>
        <p:nvSpPr>
          <p:cNvPr id="16" name="TextBox 15"/>
          <p:cNvSpPr txBox="1"/>
          <p:nvPr/>
        </p:nvSpPr>
        <p:spPr>
          <a:xfrm>
            <a:off x="3515104" y="5985665"/>
            <a:ext cx="2186817"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400" dirty="0">
                <a:solidFill>
                  <a:srgbClr val="0600FF"/>
                </a:solidFill>
              </a:rPr>
              <a:t>360</a:t>
            </a:r>
            <a:r>
              <a:rPr lang="en-US" sz="2400" dirty="0"/>
              <a:t> </a:t>
            </a:r>
            <a:r>
              <a:rPr lang="en-US" sz="2000" dirty="0"/>
              <a:t>is still better </a:t>
            </a:r>
          </a:p>
        </p:txBody>
      </p:sp>
      <p:sp>
        <p:nvSpPr>
          <p:cNvPr id="14" name="テキスト ボックス 15"/>
          <p:cNvSpPr txBox="1"/>
          <p:nvPr/>
        </p:nvSpPr>
        <p:spPr>
          <a:xfrm>
            <a:off x="7849644" y="3385543"/>
            <a:ext cx="1263141" cy="461665"/>
          </a:xfrm>
          <a:prstGeom prst="rect">
            <a:avLst/>
          </a:prstGeom>
          <a:solidFill>
            <a:srgbClr val="FFFF00"/>
          </a:solidFill>
        </p:spPr>
        <p:txBody>
          <a:bodyPr wrap="square" rtlCol="0">
            <a:spAutoFit/>
          </a:bodyPr>
          <a:lstStyle/>
          <a:p>
            <a:pPr algn="ctr"/>
            <a:r>
              <a:rPr kumimoji="1" lang="en-US" altLang="ja-JP" sz="2400" dirty="0"/>
              <a:t> R=0.958</a:t>
            </a:r>
          </a:p>
        </p:txBody>
      </p:sp>
    </p:spTree>
    <p:extLst>
      <p:ext uri="{BB962C8B-B14F-4D97-AF65-F5344CB8AC3E}">
        <p14:creationId xmlns:p14="http://schemas.microsoft.com/office/powerpoint/2010/main" val="3490587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en-US" altLang="ja-JP" dirty="0"/>
              <a:t>Normal subject</a:t>
            </a:r>
            <a:endParaRPr lang="ja-JP" dirty="0"/>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lgn="r">
              <a:spcBef>
                <a:spcPts val="0"/>
              </a:spcBef>
              <a:buNone/>
            </a:pPr>
            <a:r>
              <a:rPr lang="en-US" altLang="ja-JP" dirty="0"/>
              <a:t>Unpublished data</a:t>
            </a:r>
            <a:endParaRPr dirty="0"/>
          </a:p>
        </p:txBody>
      </p:sp>
    </p:spTree>
    <p:extLst>
      <p:ext uri="{BB962C8B-B14F-4D97-AF65-F5344CB8AC3E}">
        <p14:creationId xmlns:p14="http://schemas.microsoft.com/office/powerpoint/2010/main" val="1354928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(n = 43 eyes)</a:t>
            </a:r>
            <a:br>
              <a:rPr lang="en-US" dirty="0"/>
            </a:br>
            <a:r>
              <a:rPr lang="en-US" dirty="0"/>
              <a:t> 360 vs 180 degree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1" y="1869141"/>
            <a:ext cx="4755405" cy="3566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66" y="1869141"/>
            <a:ext cx="4755405" cy="3566554"/>
          </a:xfrm>
          <a:prstGeom prst="rect">
            <a:avLst/>
          </a:prstGeom>
        </p:spPr>
      </p:pic>
      <p:sp>
        <p:nvSpPr>
          <p:cNvPr id="7" name="TextBox 6"/>
          <p:cNvSpPr txBox="1"/>
          <p:nvPr/>
        </p:nvSpPr>
        <p:spPr>
          <a:xfrm>
            <a:off x="1761565"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Conventional</a:t>
            </a:r>
          </a:p>
        </p:txBody>
      </p:sp>
      <p:sp>
        <p:nvSpPr>
          <p:cNvPr id="8" name="TextBox 7"/>
          <p:cNvSpPr txBox="1"/>
          <p:nvPr/>
        </p:nvSpPr>
        <p:spPr>
          <a:xfrm>
            <a:off x="5578103"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Displaced</a:t>
            </a:r>
          </a:p>
        </p:txBody>
      </p:sp>
      <p:sp>
        <p:nvSpPr>
          <p:cNvPr id="4" name="TextBox 3"/>
          <p:cNvSpPr txBox="1"/>
          <p:nvPr/>
        </p:nvSpPr>
        <p:spPr>
          <a:xfrm>
            <a:off x="7124522" y="6334780"/>
            <a:ext cx="1577676" cy="523220"/>
          </a:xfrm>
          <a:prstGeom prst="rect">
            <a:avLst/>
          </a:prstGeom>
          <a:noFill/>
        </p:spPr>
        <p:txBody>
          <a:bodyPr wrap="none" rtlCol="0">
            <a:spAutoFit/>
          </a:bodyPr>
          <a:lstStyle/>
          <a:p>
            <a:pPr lvl="0"/>
            <a:r>
              <a:rPr lang="en-US" altLang="ja-JP"/>
              <a:t>Unpublished data</a:t>
            </a:r>
            <a:endParaRPr lang="en-US"/>
          </a:p>
          <a:p>
            <a:endParaRPr lang="en-US" dirty="0"/>
          </a:p>
        </p:txBody>
      </p:sp>
    </p:spTree>
    <p:extLst>
      <p:ext uri="{BB962C8B-B14F-4D97-AF65-F5344CB8AC3E}">
        <p14:creationId xmlns:p14="http://schemas.microsoft.com/office/powerpoint/2010/main" val="9396679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cpRNFL</a:t>
            </a:r>
            <a:r>
              <a:rPr lang="ja-JP" altLang="en-US" dirty="0"/>
              <a:t>が問題では？</a:t>
            </a:r>
            <a:endParaRPr lang="en-US" dirty="0"/>
          </a:p>
        </p:txBody>
      </p:sp>
      <p:sp>
        <p:nvSpPr>
          <p:cNvPr id="3" name="Title 1"/>
          <p:cNvSpPr txBox="1">
            <a:spLocks/>
          </p:cNvSpPr>
          <p:nvPr/>
        </p:nvSpPr>
        <p:spPr>
          <a:xfrm>
            <a:off x="628650" y="3049059"/>
            <a:ext cx="7886700" cy="132570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r>
              <a:rPr lang="ja-JP" altLang="en-US" dirty="0"/>
              <a:t>・</a:t>
            </a:r>
            <a:r>
              <a:rPr lang="en-US" altLang="ja-JP" dirty="0" err="1"/>
              <a:t>mRNLT</a:t>
            </a:r>
            <a:endParaRPr lang="en-US" altLang="ja-JP" dirty="0"/>
          </a:p>
          <a:p>
            <a:r>
              <a:rPr lang="ja-JP" altLang="en-US" dirty="0"/>
              <a:t>・</a:t>
            </a:r>
            <a:r>
              <a:rPr lang="en-US" altLang="ja-JP" dirty="0" err="1"/>
              <a:t>mGCL</a:t>
            </a:r>
            <a:endParaRPr lang="en-US" altLang="ja-JP" dirty="0"/>
          </a:p>
          <a:p>
            <a:endParaRPr lang="en-US" dirty="0"/>
          </a:p>
          <a:p>
            <a:r>
              <a:rPr lang="ja-JP" altLang="en-US" dirty="0"/>
              <a:t>ならばどうだろう？</a:t>
            </a:r>
            <a:endParaRPr lang="en-US" dirty="0"/>
          </a:p>
        </p:txBody>
      </p:sp>
    </p:spTree>
    <p:extLst>
      <p:ext uri="{BB962C8B-B14F-4D97-AF65-F5344CB8AC3E}">
        <p14:creationId xmlns:p14="http://schemas.microsoft.com/office/powerpoint/2010/main" val="4112602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Intra-retinal layer segmentation</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28869" y="1690827"/>
            <a:ext cx="6493640" cy="3928924"/>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1933575" y="5619751"/>
            <a:ext cx="6886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1" hangingPunct="1"/>
            <a:r>
              <a:rPr lang="en-US" altLang="en-US" sz="1800" dirty="0" err="1"/>
              <a:t>Oberwahrenbrock</a:t>
            </a:r>
            <a:r>
              <a:rPr lang="en-US" altLang="en-US" sz="1800" dirty="0"/>
              <a:t> T, et al. PLOS ONE 2015</a:t>
            </a:r>
          </a:p>
        </p:txBody>
      </p:sp>
      <p:sp>
        <p:nvSpPr>
          <p:cNvPr id="6" name="TextBox 5"/>
          <p:cNvSpPr txBox="1"/>
          <p:nvPr/>
        </p:nvSpPr>
        <p:spPr>
          <a:xfrm>
            <a:off x="239186" y="2781300"/>
            <a:ext cx="1197764" cy="369332"/>
          </a:xfrm>
          <a:prstGeom prst="rect">
            <a:avLst/>
          </a:prstGeom>
          <a:noFill/>
        </p:spPr>
        <p:txBody>
          <a:bodyPr wrap="none" rtlCol="0">
            <a:spAutoFit/>
          </a:bodyPr>
          <a:lstStyle/>
          <a:p>
            <a:r>
              <a:rPr lang="en-US" sz="1800" dirty="0"/>
              <a:t>Spectralis</a:t>
            </a:r>
          </a:p>
        </p:txBody>
      </p:sp>
      <p:sp>
        <p:nvSpPr>
          <p:cNvPr id="7" name="TextBox 6"/>
          <p:cNvSpPr txBox="1"/>
          <p:nvPr/>
        </p:nvSpPr>
        <p:spPr>
          <a:xfrm>
            <a:off x="433918" y="4629150"/>
            <a:ext cx="800219" cy="369332"/>
          </a:xfrm>
          <a:prstGeom prst="rect">
            <a:avLst/>
          </a:prstGeom>
          <a:noFill/>
        </p:spPr>
        <p:txBody>
          <a:bodyPr wrap="none" rtlCol="0">
            <a:spAutoFit/>
          </a:bodyPr>
          <a:lstStyle/>
          <a:p>
            <a:r>
              <a:rPr lang="en-US" sz="1800" dirty="0"/>
              <a:t>Cirrus</a:t>
            </a:r>
          </a:p>
        </p:txBody>
      </p:sp>
      <p:sp>
        <p:nvSpPr>
          <p:cNvPr id="8" name="TextBox 7"/>
          <p:cNvSpPr txBox="1"/>
          <p:nvPr/>
        </p:nvSpPr>
        <p:spPr>
          <a:xfrm>
            <a:off x="3069608" y="2750522"/>
            <a:ext cx="3220243"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2000" dirty="0"/>
              <a:t>2018</a:t>
            </a:r>
            <a:r>
              <a:rPr lang="ja-JP" altLang="en-US" sz="2000" dirty="0"/>
              <a:t>年　</a:t>
            </a:r>
            <a:r>
              <a:rPr lang="en-US" altLang="ja-JP" sz="2000" dirty="0"/>
              <a:t>IPS</a:t>
            </a:r>
            <a:endParaRPr lang="en-US" sz="2000" dirty="0"/>
          </a:p>
        </p:txBody>
      </p:sp>
    </p:spTree>
    <p:extLst>
      <p:ext uri="{BB962C8B-B14F-4D97-AF65-F5344CB8AC3E}">
        <p14:creationId xmlns:p14="http://schemas.microsoft.com/office/powerpoint/2010/main" val="174353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457200" y="224656"/>
            <a:ext cx="8246369" cy="1325700"/>
          </a:xfrm>
          <a:prstGeom prst="rect">
            <a:avLst/>
          </a:prstGeom>
          <a:noFill/>
          <a:ln>
            <a:noFill/>
          </a:ln>
        </p:spPr>
        <p:txBody>
          <a:bodyPr wrap="square" lIns="91425" tIns="91425" rIns="91425" bIns="91425" anchor="ctr" anchorCtr="0">
            <a:noAutofit/>
          </a:bodyPr>
          <a:lstStyle/>
          <a:p>
            <a:pPr marL="0" marR="0" lvl="0" indent="0" algn="l" rtl="0">
              <a:lnSpc>
                <a:spcPct val="90000"/>
              </a:lnSpc>
              <a:spcBef>
                <a:spcPts val="0"/>
              </a:spcBef>
              <a:spcAft>
                <a:spcPts val="0"/>
              </a:spcAft>
              <a:buClr>
                <a:schemeClr val="dk1"/>
              </a:buClr>
              <a:buSzPct val="25000"/>
              <a:buFont typeface="Calibri"/>
              <a:buNone/>
            </a:pPr>
            <a:r>
              <a:rPr lang="ja-JP" sz="3600" b="0" i="0" u="none" strike="noStrike" cap="none" dirty="0">
                <a:solidFill>
                  <a:schemeClr val="dk1"/>
                </a:solidFill>
                <a:latin typeface="+mj-ea"/>
                <a:ea typeface="+mj-ea"/>
                <a:cs typeface="Calibri"/>
                <a:sym typeface="Calibri"/>
              </a:rPr>
              <a:t>GCL; ganglion cell layerの測定が可能</a:t>
            </a:r>
          </a:p>
        </p:txBody>
      </p:sp>
      <p:pic>
        <p:nvPicPr>
          <p:cNvPr id="620" name="Shape 620"/>
          <p:cNvPicPr preferRelativeResize="0"/>
          <p:nvPr/>
        </p:nvPicPr>
        <p:blipFill rotWithShape="1">
          <a:blip r:embed="rId3">
            <a:alphaModFix/>
          </a:blip>
          <a:srcRect/>
          <a:stretch/>
        </p:blipFill>
        <p:spPr>
          <a:xfrm>
            <a:off x="1258144" y="1550356"/>
            <a:ext cx="6766504" cy="4218620"/>
          </a:xfrm>
          <a:prstGeom prst="rect">
            <a:avLst/>
          </a:prstGeom>
          <a:noFill/>
          <a:ln>
            <a:noFill/>
          </a:ln>
        </p:spPr>
      </p:pic>
      <p:sp>
        <p:nvSpPr>
          <p:cNvPr id="622" name="Shape 622"/>
          <p:cNvSpPr txBox="1"/>
          <p:nvPr/>
        </p:nvSpPr>
        <p:spPr>
          <a:xfrm>
            <a:off x="1258144" y="6067626"/>
            <a:ext cx="1942256" cy="6921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ja-JP" sz="1800" b="0" i="0" u="none" strike="noStrike" cap="none" dirty="0">
                <a:solidFill>
                  <a:schemeClr val="dk1"/>
                </a:solidFill>
                <a:latin typeface="+mn-lt"/>
                <a:ea typeface="Calibri"/>
                <a:cs typeface="Calibri"/>
                <a:sym typeface="Calibri"/>
              </a:rPr>
              <a:t>SS-OCT</a:t>
            </a:r>
          </a:p>
        </p:txBody>
      </p:sp>
      <p:sp>
        <p:nvSpPr>
          <p:cNvPr id="2" name="テキスト ボックス 1"/>
          <p:cNvSpPr txBox="1"/>
          <p:nvPr/>
        </p:nvSpPr>
        <p:spPr>
          <a:xfrm>
            <a:off x="6886651" y="6417002"/>
            <a:ext cx="2257349" cy="307777"/>
          </a:xfrm>
          <a:prstGeom prst="rect">
            <a:avLst/>
          </a:prstGeom>
          <a:noFill/>
        </p:spPr>
        <p:txBody>
          <a:bodyPr wrap="none" rtlCol="0">
            <a:spAutoFit/>
          </a:bodyPr>
          <a:lstStyle/>
          <a:p>
            <a:r>
              <a:rPr lang="ja-JP" altLang="ja-JP" dirty="0">
                <a:solidFill>
                  <a:schemeClr val="dk1"/>
                </a:solidFill>
                <a:latin typeface="+mn-lt"/>
                <a:ea typeface="Calibri"/>
                <a:cs typeface="Calibri"/>
                <a:sym typeface="Calibri"/>
              </a:rPr>
              <a:t>Raza AS et al. IOVS 2015</a:t>
            </a:r>
          </a:p>
        </p:txBody>
      </p:sp>
    </p:spTree>
    <p:extLst>
      <p:ext uri="{BB962C8B-B14F-4D97-AF65-F5344CB8AC3E}">
        <p14:creationId xmlns:p14="http://schemas.microsoft.com/office/powerpoint/2010/main" val="1404385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ea typeface="+mj-ea"/>
              </a:rPr>
              <a:t>緑内障</a:t>
            </a:r>
          </a:p>
        </p:txBody>
      </p:sp>
      <p:grpSp>
        <p:nvGrpSpPr>
          <p:cNvPr id="34" name="Group 33"/>
          <p:cNvGrpSpPr/>
          <p:nvPr/>
        </p:nvGrpSpPr>
        <p:grpSpPr>
          <a:xfrm>
            <a:off x="591171" y="1416555"/>
            <a:ext cx="7882759" cy="7980513"/>
            <a:chOff x="591171" y="1225385"/>
            <a:chExt cx="7882759" cy="7980513"/>
          </a:xfrm>
        </p:grpSpPr>
        <p:sp>
          <p:nvSpPr>
            <p:cNvPr id="5" name="アーチ 4"/>
            <p:cNvSpPr/>
            <p:nvPr/>
          </p:nvSpPr>
          <p:spPr>
            <a:xfrm>
              <a:off x="591171" y="1714130"/>
              <a:ext cx="7882759" cy="7491768"/>
            </a:xfrm>
            <a:prstGeom prst="blockArc">
              <a:avLst/>
            </a:prstGeom>
            <a:gradFill flip="none" rotWithShape="1">
              <a:gsLst>
                <a:gs pos="48000">
                  <a:srgbClr val="FFC000"/>
                </a:gs>
                <a:gs pos="28000">
                  <a:srgbClr val="FF7700"/>
                </a:gs>
                <a:gs pos="34000">
                  <a:srgbClr val="FFC000"/>
                </a:gs>
                <a:gs pos="17000">
                  <a:srgbClr val="FF6000"/>
                </a:gs>
                <a:gs pos="8000">
                  <a:srgbClr val="FF0000"/>
                </a:gs>
                <a:gs pos="63000">
                  <a:srgbClr val="00B050"/>
                </a:gs>
                <a:gs pos="86000">
                  <a:srgbClr val="3E4971"/>
                </a:gs>
                <a:gs pos="75000">
                  <a:srgbClr val="00B0F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 name="テキスト ボックス 2"/>
            <p:cNvSpPr txBox="1"/>
            <p:nvPr/>
          </p:nvSpPr>
          <p:spPr>
            <a:xfrm>
              <a:off x="1224365" y="5075681"/>
              <a:ext cx="543739" cy="307777"/>
            </a:xfrm>
            <a:prstGeom prst="rect">
              <a:avLst/>
            </a:prstGeom>
            <a:noFill/>
          </p:spPr>
          <p:txBody>
            <a:bodyPr wrap="none" rtlCol="0">
              <a:spAutoFit/>
            </a:bodyPr>
            <a:lstStyle/>
            <a:p>
              <a:r>
                <a:rPr kumimoji="1" lang="ja-JP" altLang="en-US" dirty="0">
                  <a:solidFill>
                    <a:schemeClr val="bg1"/>
                  </a:solidFill>
                  <a:latin typeface="+mn-ea"/>
                  <a:ea typeface="+mn-ea"/>
                </a:rPr>
                <a:t>正常</a:t>
              </a:r>
            </a:p>
          </p:txBody>
        </p:sp>
        <p:sp>
          <p:nvSpPr>
            <p:cNvPr id="6" name="テキスト ボックス 5"/>
            <p:cNvSpPr txBox="1"/>
            <p:nvPr/>
          </p:nvSpPr>
          <p:spPr>
            <a:xfrm>
              <a:off x="944369" y="4317667"/>
              <a:ext cx="1491114" cy="307777"/>
            </a:xfrm>
            <a:prstGeom prst="rect">
              <a:avLst/>
            </a:prstGeom>
            <a:noFill/>
          </p:spPr>
          <p:txBody>
            <a:bodyPr wrap="none" rtlCol="0">
              <a:spAutoFit/>
            </a:bodyPr>
            <a:lstStyle/>
            <a:p>
              <a:r>
                <a:rPr kumimoji="1" lang="ja-JP" altLang="en-US" dirty="0">
                  <a:solidFill>
                    <a:schemeClr val="bg1"/>
                  </a:solidFill>
                  <a:latin typeface="+mn-ea"/>
                  <a:ea typeface="+mn-ea"/>
                </a:rPr>
                <a:t>アポトーシス加速</a:t>
              </a:r>
            </a:p>
          </p:txBody>
        </p:sp>
        <p:sp>
          <p:nvSpPr>
            <p:cNvPr id="7" name="右矢印 6"/>
            <p:cNvSpPr/>
            <p:nvPr/>
          </p:nvSpPr>
          <p:spPr>
            <a:xfrm rot="16878530">
              <a:off x="1335423" y="4729293"/>
              <a:ext cx="321622" cy="26259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8" name="右矢印 7"/>
            <p:cNvSpPr/>
            <p:nvPr/>
          </p:nvSpPr>
          <p:spPr>
            <a:xfrm rot="17666298">
              <a:off x="1501627" y="4017146"/>
              <a:ext cx="296507" cy="2427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9" name="正方形/長方形 8"/>
            <p:cNvSpPr/>
            <p:nvPr/>
          </p:nvSpPr>
          <p:spPr>
            <a:xfrm rot="18445086">
              <a:off x="-404718" y="2748182"/>
              <a:ext cx="2698175" cy="523220"/>
            </a:xfrm>
            <a:prstGeom prst="rect">
              <a:avLst/>
            </a:prstGeom>
          </p:spPr>
          <p:txBody>
            <a:bodyPr wrap="none">
              <a:spAutoFit/>
            </a:bodyPr>
            <a:lstStyle/>
            <a:p>
              <a:r>
                <a:rPr lang="ja-JP" altLang="en-US" sz="2800" dirty="0">
                  <a:latin typeface="+mn-ea"/>
                  <a:ea typeface="+mn-ea"/>
                </a:rPr>
                <a:t>検出不能な疾患</a:t>
              </a:r>
            </a:p>
          </p:txBody>
        </p:sp>
        <p:sp>
          <p:nvSpPr>
            <p:cNvPr id="10" name="テキスト ボックス 9"/>
            <p:cNvSpPr txBox="1"/>
            <p:nvPr/>
          </p:nvSpPr>
          <p:spPr>
            <a:xfrm>
              <a:off x="1318704" y="3380711"/>
              <a:ext cx="1620957" cy="523220"/>
            </a:xfrm>
            <a:prstGeom prst="rect">
              <a:avLst/>
            </a:prstGeom>
            <a:noFill/>
          </p:spPr>
          <p:txBody>
            <a:bodyPr wrap="none" rtlCol="0">
              <a:spAutoFit/>
            </a:bodyPr>
            <a:lstStyle/>
            <a:p>
              <a:r>
                <a:rPr kumimoji="1" lang="ja-JP" altLang="en-US" dirty="0">
                  <a:solidFill>
                    <a:srgbClr val="FFFFFF"/>
                  </a:solidFill>
                  <a:latin typeface="+mn-ea"/>
                  <a:ea typeface="+mn-ea"/>
                </a:rPr>
                <a:t>網膜神経節細胞死</a:t>
              </a:r>
              <a:endParaRPr kumimoji="1" lang="en-US" altLang="ja-JP" dirty="0">
                <a:solidFill>
                  <a:srgbClr val="FFFFFF"/>
                </a:solidFill>
                <a:latin typeface="+mn-ea"/>
                <a:ea typeface="+mn-ea"/>
              </a:endParaRPr>
            </a:p>
            <a:p>
              <a:r>
                <a:rPr kumimoji="1" lang="ja-JP" altLang="en-US" dirty="0">
                  <a:solidFill>
                    <a:srgbClr val="FFFFFF"/>
                  </a:solidFill>
                  <a:latin typeface="+mn-ea"/>
                  <a:ea typeface="+mn-ea"/>
                </a:rPr>
                <a:t>軸索欠損</a:t>
              </a:r>
            </a:p>
          </p:txBody>
        </p:sp>
        <p:sp>
          <p:nvSpPr>
            <p:cNvPr id="11" name="右矢印 10"/>
            <p:cNvSpPr/>
            <p:nvPr/>
          </p:nvSpPr>
          <p:spPr>
            <a:xfrm rot="18900000">
              <a:off x="1864089" y="3033263"/>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2" name="右矢印 11"/>
            <p:cNvSpPr/>
            <p:nvPr/>
          </p:nvSpPr>
          <p:spPr>
            <a:xfrm rot="19380000">
              <a:off x="2990179" y="2183568"/>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3" name="テキスト ボックス 12"/>
            <p:cNvSpPr txBox="1"/>
            <p:nvPr/>
          </p:nvSpPr>
          <p:spPr>
            <a:xfrm>
              <a:off x="1768104" y="2528752"/>
              <a:ext cx="2159566" cy="523220"/>
            </a:xfrm>
            <a:prstGeom prst="rect">
              <a:avLst/>
            </a:prstGeom>
            <a:noFill/>
          </p:spPr>
          <p:txBody>
            <a:bodyPr wrap="none" rtlCol="0">
              <a:spAutoFit/>
            </a:bodyPr>
            <a:lstStyle/>
            <a:p>
              <a:r>
                <a:rPr kumimoji="1" lang="ja-JP" altLang="en-US" dirty="0">
                  <a:solidFill>
                    <a:schemeClr val="bg1"/>
                  </a:solidFill>
                  <a:latin typeface="+mn-ea"/>
                  <a:ea typeface="+mn-ea"/>
                </a:rPr>
                <a:t>網膜神経節細胞層の変化</a:t>
              </a:r>
              <a:endParaRPr kumimoji="1" lang="en-US" altLang="ja-JP" dirty="0">
                <a:solidFill>
                  <a:schemeClr val="bg1"/>
                </a:solidFill>
                <a:latin typeface="+mn-ea"/>
                <a:ea typeface="+mn-ea"/>
              </a:endParaRPr>
            </a:p>
            <a:p>
              <a:r>
                <a:rPr kumimoji="1" lang="ja-JP" altLang="en-US" dirty="0">
                  <a:solidFill>
                    <a:schemeClr val="bg1"/>
                  </a:solidFill>
                  <a:latin typeface="+mn-ea"/>
                  <a:ea typeface="+mn-ea"/>
                </a:rPr>
                <a:t>検出不能</a:t>
              </a:r>
            </a:p>
          </p:txBody>
        </p:sp>
        <p:sp>
          <p:nvSpPr>
            <p:cNvPr id="14" name="テキスト ボックス 13"/>
            <p:cNvSpPr txBox="1"/>
            <p:nvPr/>
          </p:nvSpPr>
          <p:spPr>
            <a:xfrm>
              <a:off x="3492217" y="1924944"/>
              <a:ext cx="1800493" cy="523220"/>
            </a:xfrm>
            <a:prstGeom prst="rect">
              <a:avLst/>
            </a:prstGeom>
            <a:noFill/>
          </p:spPr>
          <p:txBody>
            <a:bodyPr wrap="none" rtlCol="0">
              <a:spAutoFit/>
            </a:bodyPr>
            <a:lstStyle/>
            <a:p>
              <a:r>
                <a:rPr kumimoji="1" lang="ja-JP" altLang="en-US" dirty="0">
                  <a:solidFill>
                    <a:srgbClr val="FFFFFF"/>
                  </a:solidFill>
                  <a:latin typeface="+mn-ea"/>
                  <a:ea typeface="+mn-ea"/>
                </a:rPr>
                <a:t>網膜神経節細胞層の</a:t>
              </a:r>
              <a:endParaRPr kumimoji="1" lang="en-US" altLang="ja-JP" dirty="0">
                <a:solidFill>
                  <a:srgbClr val="FFFFFF"/>
                </a:solidFill>
                <a:latin typeface="+mn-ea"/>
                <a:ea typeface="+mn-ea"/>
              </a:endParaRPr>
            </a:p>
            <a:p>
              <a:r>
                <a:rPr kumimoji="1" lang="ja-JP" altLang="en-US" dirty="0">
                  <a:solidFill>
                    <a:srgbClr val="FFFFFF"/>
                  </a:solidFill>
                  <a:latin typeface="+mn-ea"/>
                  <a:ea typeface="+mn-ea"/>
                </a:rPr>
                <a:t>変化検出</a:t>
              </a:r>
            </a:p>
          </p:txBody>
        </p:sp>
        <p:sp>
          <p:nvSpPr>
            <p:cNvPr id="15" name="右矢印 14"/>
            <p:cNvSpPr/>
            <p:nvPr/>
          </p:nvSpPr>
          <p:spPr>
            <a:xfrm rot="24180000">
              <a:off x="5665879" y="2251338"/>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6" name="テキスト ボックス 15"/>
            <p:cNvSpPr txBox="1"/>
            <p:nvPr/>
          </p:nvSpPr>
          <p:spPr>
            <a:xfrm>
              <a:off x="4948212" y="2538030"/>
              <a:ext cx="1846980" cy="307777"/>
            </a:xfrm>
            <a:prstGeom prst="rect">
              <a:avLst/>
            </a:prstGeom>
            <a:noFill/>
          </p:spPr>
          <p:txBody>
            <a:bodyPr wrap="none" rtlCol="0">
              <a:spAutoFit/>
            </a:bodyPr>
            <a:lstStyle/>
            <a:p>
              <a:r>
                <a:rPr kumimoji="1" lang="en-US" altLang="ja-JP" dirty="0">
                  <a:solidFill>
                    <a:schemeClr val="bg1"/>
                  </a:solidFill>
                  <a:latin typeface="+mn-ea"/>
                  <a:ea typeface="+mn-ea"/>
                </a:rPr>
                <a:t>SWAP</a:t>
              </a:r>
              <a:r>
                <a:rPr kumimoji="1" lang="ja-JP" altLang="en-US" dirty="0">
                  <a:solidFill>
                    <a:schemeClr val="bg1"/>
                  </a:solidFill>
                  <a:latin typeface="+mn-ea"/>
                  <a:ea typeface="+mn-ea"/>
                </a:rPr>
                <a:t>による視野変化</a:t>
              </a:r>
              <a:endParaRPr kumimoji="1" lang="en-US" altLang="ja-JP" dirty="0">
                <a:solidFill>
                  <a:schemeClr val="bg1"/>
                </a:solidFill>
                <a:latin typeface="+mn-ea"/>
                <a:ea typeface="+mn-ea"/>
              </a:endParaRPr>
            </a:p>
          </p:txBody>
        </p:sp>
        <p:sp>
          <p:nvSpPr>
            <p:cNvPr id="17" name="右矢印 16"/>
            <p:cNvSpPr/>
            <p:nvPr/>
          </p:nvSpPr>
          <p:spPr>
            <a:xfrm rot="24840000">
              <a:off x="6501098" y="2882626"/>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8" name="テキスト ボックス 17"/>
            <p:cNvSpPr txBox="1"/>
            <p:nvPr/>
          </p:nvSpPr>
          <p:spPr>
            <a:xfrm>
              <a:off x="5635770" y="3222666"/>
              <a:ext cx="1980029" cy="523220"/>
            </a:xfrm>
            <a:prstGeom prst="rect">
              <a:avLst/>
            </a:prstGeom>
            <a:noFill/>
          </p:spPr>
          <p:txBody>
            <a:bodyPr wrap="none" rtlCol="0">
              <a:spAutoFit/>
            </a:bodyPr>
            <a:lstStyle/>
            <a:p>
              <a:r>
                <a:rPr kumimoji="1" lang="ja-JP" altLang="en-US" dirty="0">
                  <a:solidFill>
                    <a:srgbClr val="FFFFFF"/>
                  </a:solidFill>
                  <a:latin typeface="+mn-ea"/>
                  <a:ea typeface="+mn-ea"/>
                </a:rPr>
                <a:t>標準自動視野計による</a:t>
              </a:r>
              <a:endParaRPr kumimoji="1" lang="en-US" altLang="ja-JP" dirty="0">
                <a:solidFill>
                  <a:srgbClr val="FFFFFF"/>
                </a:solidFill>
                <a:latin typeface="+mn-ea"/>
                <a:ea typeface="+mn-ea"/>
              </a:endParaRPr>
            </a:p>
            <a:p>
              <a:r>
                <a:rPr kumimoji="1" lang="ja-JP" altLang="en-US" dirty="0">
                  <a:solidFill>
                    <a:srgbClr val="FFFFFF"/>
                  </a:solidFill>
                  <a:latin typeface="+mn-ea"/>
                  <a:ea typeface="+mn-ea"/>
                </a:rPr>
                <a:t>視野変化</a:t>
              </a:r>
              <a:endParaRPr kumimoji="1" lang="en-US" altLang="ja-JP" dirty="0">
                <a:solidFill>
                  <a:srgbClr val="FFFFFF"/>
                </a:solidFill>
                <a:latin typeface="+mn-ea"/>
                <a:ea typeface="+mn-ea"/>
              </a:endParaRPr>
            </a:p>
          </p:txBody>
        </p:sp>
        <p:sp>
          <p:nvSpPr>
            <p:cNvPr id="19" name="右矢印 18"/>
            <p:cNvSpPr/>
            <p:nvPr/>
          </p:nvSpPr>
          <p:spPr>
            <a:xfrm rot="25860000">
              <a:off x="7070457" y="3520963"/>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0" name="テキスト ボックス 19"/>
            <p:cNvSpPr txBox="1"/>
            <p:nvPr/>
          </p:nvSpPr>
          <p:spPr>
            <a:xfrm>
              <a:off x="6275677" y="3887780"/>
              <a:ext cx="1560042" cy="307777"/>
            </a:xfrm>
            <a:prstGeom prst="rect">
              <a:avLst/>
            </a:prstGeom>
            <a:noFill/>
          </p:spPr>
          <p:txBody>
            <a:bodyPr wrap="none" rtlCol="0">
              <a:spAutoFit/>
            </a:bodyPr>
            <a:lstStyle/>
            <a:p>
              <a:r>
                <a:rPr kumimoji="1" lang="ja-JP" altLang="en-US" dirty="0">
                  <a:solidFill>
                    <a:schemeClr val="bg1"/>
                  </a:solidFill>
                  <a:latin typeface="+mn-ea"/>
                  <a:ea typeface="+mn-ea"/>
                </a:rPr>
                <a:t>視野変化</a:t>
              </a:r>
              <a:r>
                <a:rPr kumimoji="1" lang="en-US" altLang="ja-JP" dirty="0">
                  <a:solidFill>
                    <a:schemeClr val="bg1"/>
                  </a:solidFill>
                  <a:latin typeface="+mn-ea"/>
                  <a:ea typeface="+mn-ea"/>
                </a:rPr>
                <a:t>(</a:t>
              </a:r>
              <a:r>
                <a:rPr kumimoji="1" lang="ja-JP" altLang="en-US" dirty="0">
                  <a:solidFill>
                    <a:schemeClr val="bg1"/>
                  </a:solidFill>
                  <a:latin typeface="+mn-ea"/>
                  <a:ea typeface="+mn-ea"/>
                </a:rPr>
                <a:t>中等度</a:t>
              </a:r>
              <a:r>
                <a:rPr kumimoji="1" lang="en-US" altLang="ja-JP" dirty="0">
                  <a:solidFill>
                    <a:schemeClr val="bg1"/>
                  </a:solidFill>
                  <a:latin typeface="+mn-ea"/>
                  <a:ea typeface="+mn-ea"/>
                </a:rPr>
                <a:t>)</a:t>
              </a:r>
            </a:p>
          </p:txBody>
        </p:sp>
        <p:sp>
          <p:nvSpPr>
            <p:cNvPr id="21" name="右矢印 20"/>
            <p:cNvSpPr/>
            <p:nvPr/>
          </p:nvSpPr>
          <p:spPr>
            <a:xfrm rot="25860000">
              <a:off x="7261330" y="4196832"/>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2" name="テキスト ボックス 21"/>
            <p:cNvSpPr txBox="1"/>
            <p:nvPr/>
          </p:nvSpPr>
          <p:spPr>
            <a:xfrm>
              <a:off x="6634859" y="4515185"/>
              <a:ext cx="1380506" cy="307777"/>
            </a:xfrm>
            <a:prstGeom prst="rect">
              <a:avLst/>
            </a:prstGeom>
            <a:noFill/>
          </p:spPr>
          <p:txBody>
            <a:bodyPr wrap="none" rtlCol="0">
              <a:spAutoFit/>
            </a:bodyPr>
            <a:lstStyle/>
            <a:p>
              <a:r>
                <a:rPr kumimoji="1" lang="ja-JP" altLang="en-US" dirty="0">
                  <a:solidFill>
                    <a:schemeClr val="bg1"/>
                  </a:solidFill>
                  <a:latin typeface="+mn-ea"/>
                  <a:ea typeface="+mn-ea"/>
                </a:rPr>
                <a:t>視野変化</a:t>
              </a:r>
              <a:r>
                <a:rPr kumimoji="1" lang="en-US" altLang="ja-JP" dirty="0">
                  <a:solidFill>
                    <a:schemeClr val="bg1"/>
                  </a:solidFill>
                  <a:latin typeface="+mn-ea"/>
                  <a:ea typeface="+mn-ea"/>
                </a:rPr>
                <a:t>(</a:t>
              </a:r>
              <a:r>
                <a:rPr kumimoji="1" lang="ja-JP" altLang="en-US" dirty="0">
                  <a:solidFill>
                    <a:schemeClr val="bg1"/>
                  </a:solidFill>
                  <a:latin typeface="+mn-ea"/>
                  <a:ea typeface="+mn-ea"/>
                </a:rPr>
                <a:t>重度</a:t>
              </a:r>
              <a:r>
                <a:rPr kumimoji="1" lang="en-US" altLang="ja-JP" dirty="0">
                  <a:solidFill>
                    <a:schemeClr val="bg1"/>
                  </a:solidFill>
                  <a:latin typeface="+mn-ea"/>
                  <a:ea typeface="+mn-ea"/>
                </a:rPr>
                <a:t>)</a:t>
              </a:r>
            </a:p>
          </p:txBody>
        </p:sp>
        <p:sp>
          <p:nvSpPr>
            <p:cNvPr id="23" name="右矢印 22"/>
            <p:cNvSpPr/>
            <p:nvPr/>
          </p:nvSpPr>
          <p:spPr>
            <a:xfrm rot="26580000">
              <a:off x="7380886" y="4927958"/>
              <a:ext cx="296507" cy="242715"/>
            </a:xfrm>
            <a:prstGeom prst="rightArrow">
              <a:avLst/>
            </a:prstGeom>
            <a:solidFill>
              <a:schemeClr val="bg1"/>
            </a:solidFill>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4" name="テキスト ボックス 23"/>
            <p:cNvSpPr txBox="1"/>
            <p:nvPr/>
          </p:nvSpPr>
          <p:spPr>
            <a:xfrm>
              <a:off x="7257269" y="5142591"/>
              <a:ext cx="543739" cy="307777"/>
            </a:xfrm>
            <a:prstGeom prst="rect">
              <a:avLst/>
            </a:prstGeom>
            <a:noFill/>
          </p:spPr>
          <p:txBody>
            <a:bodyPr wrap="none" rtlCol="0">
              <a:spAutoFit/>
            </a:bodyPr>
            <a:lstStyle/>
            <a:p>
              <a:r>
                <a:rPr kumimoji="1" lang="ja-JP" altLang="en-US" dirty="0">
                  <a:solidFill>
                    <a:schemeClr val="bg1"/>
                  </a:solidFill>
                  <a:latin typeface="+mn-ea"/>
                  <a:ea typeface="+mn-ea"/>
                </a:rPr>
                <a:t>失明</a:t>
              </a:r>
            </a:p>
          </p:txBody>
        </p:sp>
        <p:sp>
          <p:nvSpPr>
            <p:cNvPr id="25" name="正方形/長方形 24"/>
            <p:cNvSpPr/>
            <p:nvPr/>
          </p:nvSpPr>
          <p:spPr>
            <a:xfrm rot="3456832">
              <a:off x="7346495" y="3049643"/>
              <a:ext cx="1620957" cy="523220"/>
            </a:xfrm>
            <a:prstGeom prst="rect">
              <a:avLst/>
            </a:prstGeom>
          </p:spPr>
          <p:txBody>
            <a:bodyPr wrap="none">
              <a:spAutoFit/>
            </a:bodyPr>
            <a:lstStyle/>
            <a:p>
              <a:r>
                <a:rPr lang="ja-JP" altLang="en-US" sz="2800" dirty="0">
                  <a:latin typeface="+mn-ea"/>
                  <a:ea typeface="+mn-ea"/>
                </a:rPr>
                <a:t>機能障害</a:t>
              </a:r>
            </a:p>
          </p:txBody>
        </p:sp>
        <p:sp>
          <p:nvSpPr>
            <p:cNvPr id="26" name="正方形/長方形 25"/>
            <p:cNvSpPr/>
            <p:nvPr/>
          </p:nvSpPr>
          <p:spPr>
            <a:xfrm>
              <a:off x="3363000" y="1225385"/>
              <a:ext cx="2339102" cy="523220"/>
            </a:xfrm>
            <a:prstGeom prst="rect">
              <a:avLst/>
            </a:prstGeom>
          </p:spPr>
          <p:txBody>
            <a:bodyPr wrap="none">
              <a:spAutoFit/>
            </a:bodyPr>
            <a:lstStyle/>
            <a:p>
              <a:r>
                <a:rPr lang="ja-JP" altLang="en-US" sz="2800" dirty="0">
                  <a:latin typeface="+mn-ea"/>
                  <a:ea typeface="+mn-ea"/>
                </a:rPr>
                <a:t>無症候な疾患</a:t>
              </a:r>
            </a:p>
          </p:txBody>
        </p:sp>
      </p:grpSp>
      <p:sp>
        <p:nvSpPr>
          <p:cNvPr id="35" name="テキスト ボックス 33"/>
          <p:cNvSpPr txBox="1"/>
          <p:nvPr/>
        </p:nvSpPr>
        <p:spPr>
          <a:xfrm>
            <a:off x="2243359" y="5737077"/>
            <a:ext cx="4920629" cy="523220"/>
          </a:xfrm>
          <a:prstGeom prst="rect">
            <a:avLst/>
          </a:prstGeom>
          <a:noFill/>
        </p:spPr>
        <p:txBody>
          <a:bodyPr wrap="square" rtlCol="0">
            <a:spAutoFit/>
          </a:bodyPr>
          <a:lstStyle/>
          <a:p>
            <a:r>
              <a:rPr kumimoji="1" lang="ja-JP" altLang="en-US" sz="2800" dirty="0">
                <a:latin typeface="+mn-ea"/>
                <a:ea typeface="+mn-ea"/>
              </a:rPr>
              <a:t>前視野緑内障</a:t>
            </a:r>
            <a:r>
              <a:rPr kumimoji="1" lang="en-US" altLang="ja-JP" sz="2800" dirty="0">
                <a:latin typeface="+mn-ea"/>
                <a:ea typeface="+mn-ea"/>
              </a:rPr>
              <a:t>(PPG)</a:t>
            </a:r>
            <a:r>
              <a:rPr kumimoji="1" lang="ja-JP" altLang="en-US" sz="2800" dirty="0">
                <a:latin typeface="+mn-ea"/>
                <a:ea typeface="+mn-ea"/>
              </a:rPr>
              <a:t>の診断</a:t>
            </a:r>
            <a:endParaRPr kumimoji="1" lang="en-US" altLang="ja-JP" sz="2800" dirty="0">
              <a:latin typeface="+mn-ea"/>
              <a:ea typeface="+mn-ea"/>
            </a:endParaRPr>
          </a:p>
        </p:txBody>
      </p:sp>
      <p:sp>
        <p:nvSpPr>
          <p:cNvPr id="36" name="テキスト ボックス 34"/>
          <p:cNvSpPr txBox="1"/>
          <p:nvPr/>
        </p:nvSpPr>
        <p:spPr>
          <a:xfrm>
            <a:off x="2960203" y="6319070"/>
            <a:ext cx="3057247" cy="523220"/>
          </a:xfrm>
          <a:prstGeom prst="rect">
            <a:avLst/>
          </a:prstGeom>
          <a:noFill/>
        </p:spPr>
        <p:txBody>
          <a:bodyPr wrap="none" rtlCol="0">
            <a:spAutoFit/>
          </a:bodyPr>
          <a:lstStyle/>
          <a:p>
            <a:r>
              <a:rPr kumimoji="1" lang="ja-JP" altLang="en-US" sz="2800" dirty="0">
                <a:latin typeface="+mn-ea"/>
                <a:ea typeface="+mn-ea"/>
              </a:rPr>
              <a:t>全病期の進行評価</a:t>
            </a:r>
          </a:p>
        </p:txBody>
      </p:sp>
    </p:spTree>
    <p:extLst>
      <p:ext uri="{BB962C8B-B14F-4D97-AF65-F5344CB8AC3E}">
        <p14:creationId xmlns:p14="http://schemas.microsoft.com/office/powerpoint/2010/main" val="34176342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628650" y="148745"/>
            <a:ext cx="7886700" cy="1325563"/>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spcAft>
                <a:spcPts val="0"/>
              </a:spcAft>
              <a:buClr>
                <a:schemeClr val="dk1"/>
              </a:buClr>
              <a:buSzPct val="25000"/>
              <a:buFont typeface="Calibri"/>
              <a:buNone/>
            </a:pPr>
            <a:r>
              <a:rPr lang="ja-JP" altLang="en-US" sz="4400" b="0" i="0" u="none" strike="noStrike" cap="none" dirty="0">
                <a:solidFill>
                  <a:schemeClr val="dk1"/>
                </a:solidFill>
                <a:latin typeface="+mj-ea"/>
                <a:ea typeface="+mj-ea"/>
                <a:cs typeface="Calibri"/>
                <a:sym typeface="Calibri"/>
              </a:rPr>
              <a:t>本日のまとめ</a:t>
            </a:r>
            <a:endParaRPr lang="ja-JP" sz="4400" b="0" i="0" u="none" strike="noStrike" cap="none" dirty="0">
              <a:solidFill>
                <a:schemeClr val="dk1"/>
              </a:solidFill>
              <a:latin typeface="+mj-ea"/>
              <a:ea typeface="+mj-ea"/>
              <a:cs typeface="Calibri"/>
              <a:sym typeface="Calibri"/>
            </a:endParaRPr>
          </a:p>
        </p:txBody>
      </p:sp>
      <p:sp>
        <p:nvSpPr>
          <p:cNvPr id="4" name="正方形/長方形 3"/>
          <p:cNvSpPr/>
          <p:nvPr/>
        </p:nvSpPr>
        <p:spPr>
          <a:xfrm>
            <a:off x="341887" y="1851180"/>
            <a:ext cx="8278867" cy="3539430"/>
          </a:xfrm>
          <a:prstGeom prst="rect">
            <a:avLst/>
          </a:prstGeom>
        </p:spPr>
        <p:txBody>
          <a:bodyPr wrap="square">
            <a:spAutoFit/>
          </a:bodyPr>
          <a:lstStyle/>
          <a:p>
            <a:pPr lvl="0">
              <a:lnSpc>
                <a:spcPct val="200000"/>
              </a:lnSpc>
            </a:pPr>
            <a:r>
              <a:rPr lang="ja-JP" altLang="en-US" sz="2800" dirty="0">
                <a:latin typeface="メイリオ"/>
                <a:ea typeface="メイリオ"/>
                <a:cs typeface="Calibri"/>
                <a:sym typeface="Calibri"/>
              </a:rPr>
              <a:t>機能</a:t>
            </a:r>
            <a:r>
              <a:rPr lang="en-US" altLang="ja-JP" sz="2800" dirty="0">
                <a:latin typeface="メイリオ"/>
                <a:ea typeface="メイリオ"/>
                <a:cs typeface="Calibri"/>
                <a:sym typeface="Calibri"/>
              </a:rPr>
              <a:t>(</a:t>
            </a:r>
            <a:r>
              <a:rPr lang="ja-JP" altLang="en-US" sz="2800" dirty="0">
                <a:latin typeface="メイリオ"/>
                <a:ea typeface="メイリオ"/>
                <a:cs typeface="Calibri"/>
                <a:sym typeface="Calibri"/>
              </a:rPr>
              <a:t>視野</a:t>
            </a:r>
            <a:r>
              <a:rPr lang="en-US" altLang="ja-JP" sz="2800" dirty="0">
                <a:latin typeface="メイリオ"/>
                <a:ea typeface="メイリオ"/>
                <a:cs typeface="Calibri"/>
                <a:sym typeface="Calibri"/>
              </a:rPr>
              <a:t>)</a:t>
            </a:r>
            <a:r>
              <a:rPr lang="ja-JP" altLang="en-US" sz="2800" dirty="0">
                <a:latin typeface="メイリオ"/>
                <a:ea typeface="メイリオ"/>
                <a:cs typeface="Calibri"/>
                <a:sym typeface="Calibri"/>
              </a:rPr>
              <a:t>と構造</a:t>
            </a:r>
            <a:r>
              <a:rPr lang="en-US" altLang="ja-JP" sz="2800" dirty="0">
                <a:latin typeface="メイリオ"/>
                <a:ea typeface="メイリオ"/>
                <a:cs typeface="Calibri"/>
                <a:sym typeface="Calibri"/>
              </a:rPr>
              <a:t>(OCT)</a:t>
            </a:r>
            <a:r>
              <a:rPr lang="ja-JP" altLang="en-US" sz="2800" dirty="0">
                <a:latin typeface="メイリオ"/>
                <a:ea typeface="メイリオ"/>
                <a:cs typeface="Calibri"/>
                <a:sym typeface="Calibri"/>
              </a:rPr>
              <a:t>から神経節細胞数推定</a:t>
            </a:r>
            <a:endParaRPr lang="en-US" altLang="ja-JP" sz="2800" dirty="0">
              <a:latin typeface="メイリオ"/>
              <a:ea typeface="メイリオ"/>
              <a:cs typeface="Calibri"/>
              <a:sym typeface="Calibri"/>
            </a:endParaRPr>
          </a:p>
          <a:p>
            <a:pPr lvl="0">
              <a:lnSpc>
                <a:spcPct val="200000"/>
              </a:lnSpc>
            </a:pPr>
            <a:r>
              <a:rPr lang="ja-JP" altLang="ja-JP" sz="2800" dirty="0">
                <a:latin typeface="メイリオ"/>
                <a:ea typeface="メイリオ"/>
                <a:cs typeface="Calibri"/>
                <a:sym typeface="Calibri"/>
              </a:rPr>
              <a:t>RGC</a:t>
            </a:r>
            <a:r>
              <a:rPr lang="ja-JP" altLang="en-US" sz="2800" dirty="0">
                <a:latin typeface="メイリオ"/>
                <a:ea typeface="メイリオ"/>
              </a:rPr>
              <a:t>数</a:t>
            </a:r>
            <a:r>
              <a:rPr lang="ja-JP" altLang="ja-JP" sz="2800" dirty="0">
                <a:latin typeface="メイリオ"/>
                <a:ea typeface="メイリオ"/>
                <a:cs typeface="Calibri"/>
                <a:sym typeface="Calibri"/>
              </a:rPr>
              <a:t>推定は緑内障</a:t>
            </a:r>
            <a:r>
              <a:rPr lang="ja-JP" altLang="en-US" sz="2800" dirty="0">
                <a:latin typeface="メイリオ"/>
                <a:ea typeface="メイリオ"/>
                <a:cs typeface="Calibri"/>
                <a:sym typeface="Calibri"/>
              </a:rPr>
              <a:t>診断、進行</a:t>
            </a:r>
            <a:r>
              <a:rPr lang="ja-JP" altLang="ja-JP" sz="2800" dirty="0">
                <a:latin typeface="メイリオ"/>
                <a:ea typeface="メイリオ"/>
                <a:cs typeface="Calibri"/>
                <a:sym typeface="Calibri"/>
              </a:rPr>
              <a:t>判定</a:t>
            </a:r>
            <a:r>
              <a:rPr lang="ja-JP" altLang="en-US" sz="2800" dirty="0">
                <a:latin typeface="メイリオ"/>
                <a:ea typeface="メイリオ"/>
              </a:rPr>
              <a:t>に応用可能</a:t>
            </a:r>
            <a:endParaRPr lang="en-US" altLang="ja-JP" sz="2800" dirty="0">
              <a:latin typeface="メイリオ"/>
              <a:ea typeface="メイリオ"/>
            </a:endParaRPr>
          </a:p>
          <a:p>
            <a:pPr lvl="0">
              <a:lnSpc>
                <a:spcPct val="200000"/>
              </a:lnSpc>
            </a:pPr>
            <a:r>
              <a:rPr lang="ja-JP" altLang="en-US" sz="2800" dirty="0">
                <a:latin typeface="メイリオ"/>
                <a:ea typeface="メイリオ"/>
              </a:rPr>
              <a:t>中期の</a:t>
            </a:r>
            <a:r>
              <a:rPr lang="en-US" altLang="ja-JP" sz="2800" dirty="0" err="1">
                <a:latin typeface="メイリオ"/>
                <a:ea typeface="メイリオ"/>
              </a:rPr>
              <a:t>wRGC</a:t>
            </a:r>
            <a:r>
              <a:rPr lang="ja-JP" altLang="en-US" sz="2800" dirty="0">
                <a:latin typeface="メイリオ"/>
                <a:ea typeface="メイリオ"/>
              </a:rPr>
              <a:t>推定が課題</a:t>
            </a:r>
            <a:endParaRPr lang="en-US" altLang="ja-JP" sz="2800" dirty="0">
              <a:latin typeface="メイリオ"/>
              <a:ea typeface="メイリオ"/>
            </a:endParaRPr>
          </a:p>
          <a:p>
            <a:pPr>
              <a:lnSpc>
                <a:spcPct val="200000"/>
              </a:lnSpc>
            </a:pPr>
            <a:r>
              <a:rPr kumimoji="1" lang="ja-JP" altLang="en-US" sz="2800" dirty="0">
                <a:latin typeface="+mn-ea"/>
                <a:ea typeface="+mn-ea"/>
              </a:rPr>
              <a:t>測定法の進歩、生理の理解で改良される可能性</a:t>
            </a:r>
            <a:endParaRPr lang="en-US" altLang="ja-JP" sz="2800" dirty="0">
              <a:latin typeface="+mn-ea"/>
              <a:ea typeface="+mn-ea"/>
            </a:endParaRPr>
          </a:p>
        </p:txBody>
      </p:sp>
    </p:spTree>
    <p:extLst>
      <p:ext uri="{BB962C8B-B14F-4D97-AF65-F5344CB8AC3E}">
        <p14:creationId xmlns:p14="http://schemas.microsoft.com/office/powerpoint/2010/main" val="19617656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1|2.9|11.9|4.1"/>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2140</TotalTime>
  <Words>7073</Words>
  <Application>Microsoft Macintosh PowerPoint</Application>
  <PresentationFormat>On-screen Show (4:3)</PresentationFormat>
  <Paragraphs>899</Paragraphs>
  <Slides>112</Slides>
  <Notes>78</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Arial Unicode MS</vt:lpstr>
      <vt:lpstr>メイリオ</vt:lpstr>
      <vt:lpstr>ＭＳ ゴシック</vt:lpstr>
      <vt:lpstr>ＭＳ Ｐゴシック</vt:lpstr>
      <vt:lpstr>Quattrocento Sans</vt:lpstr>
      <vt:lpstr>Arial</vt:lpstr>
      <vt:lpstr>Calibri</vt:lpstr>
      <vt:lpstr>Cambria</vt:lpstr>
      <vt:lpstr>Times New Roman</vt:lpstr>
      <vt:lpstr>Wingdings</vt:lpstr>
      <vt:lpstr>Office Theme</vt:lpstr>
      <vt:lpstr>CSFI、網膜神経節細胞数でみる緑内障 </vt:lpstr>
      <vt:lpstr>緑内障: 網膜神経節細胞の障害</vt:lpstr>
      <vt:lpstr>緑内障とは？</vt:lpstr>
      <vt:lpstr>緑内障の検査</vt:lpstr>
      <vt:lpstr>緑内障の進行</vt:lpstr>
      <vt:lpstr>構造変化（OCT）VS 機能変化（SAP）</vt:lpstr>
      <vt:lpstr>PowerPoint Presentation</vt:lpstr>
      <vt:lpstr>NFLD≧Matrix・OCT＞SWAP</vt:lpstr>
      <vt:lpstr>半年後のHFA</vt:lpstr>
      <vt:lpstr>PowerPoint Presentation</vt:lpstr>
      <vt:lpstr>中心30-2・24-2</vt:lpstr>
      <vt:lpstr>中心30-2 vs.24-2 測定パターン</vt:lpstr>
      <vt:lpstr>中心24-2 測定パターン</vt:lpstr>
      <vt:lpstr>PowerPoint Presentation</vt:lpstr>
      <vt:lpstr>緑内障の経過観察と進行判定</vt:lpstr>
      <vt:lpstr>PowerPoint Presentation</vt:lpstr>
      <vt:lpstr>PowerPoint Presentation</vt:lpstr>
      <vt:lpstr>PowerPoint Presentation</vt:lpstr>
      <vt:lpstr>何年さかのぼって緑内障診断できるか？  OCT乳頭部解析</vt:lpstr>
      <vt:lpstr>黄斑部と視野障害との関係 GCC-HFA10-2</vt:lpstr>
      <vt:lpstr>Scale issue</vt:lpstr>
      <vt:lpstr>Scale issue</vt:lpstr>
      <vt:lpstr>dB units and linear (1/L)</vt:lpstr>
      <vt:lpstr>PowerPoint Presentation</vt:lpstr>
      <vt:lpstr>PowerPoint Presentation</vt:lpstr>
      <vt:lpstr>網膜神経節細胞数でみる緑内障</vt:lpstr>
      <vt:lpstr>網膜神経節細胞数でみる緑内障</vt:lpstr>
      <vt:lpstr>緑内障の進行</vt:lpstr>
      <vt:lpstr>緑内障の検査</vt:lpstr>
      <vt:lpstr>PowerPoint Presentation</vt:lpstr>
      <vt:lpstr>静的視野を用いた進行評価</vt:lpstr>
      <vt:lpstr>イベント解析</vt:lpstr>
      <vt:lpstr>トレンド解析</vt:lpstr>
      <vt:lpstr>クラスター解析</vt:lpstr>
      <vt:lpstr>イベント解析</vt:lpstr>
      <vt:lpstr>HFAを用いた進行評価 （トレンド）</vt:lpstr>
      <vt:lpstr>OCTを用いた緑内障進行評価</vt:lpstr>
      <vt:lpstr>Structure &amp; Function</vt:lpstr>
      <vt:lpstr>PowerPoint Presentation</vt:lpstr>
      <vt:lpstr>Structure &amp; Function</vt:lpstr>
      <vt:lpstr>PowerPoint Presentation</vt:lpstr>
      <vt:lpstr>PowerPoint Presentation</vt:lpstr>
      <vt:lpstr>PowerPoint Presentation</vt:lpstr>
      <vt:lpstr>PowerPoint Presentation</vt:lpstr>
      <vt:lpstr>網膜神経節細胞数でみる緑内障</vt:lpstr>
      <vt:lpstr>  </vt:lpstr>
      <vt:lpstr>緑内障: 網膜神経節細胞の障害</vt:lpstr>
      <vt:lpstr>PowerPoint Presentation</vt:lpstr>
      <vt:lpstr>網膜神経節細胞数でみる緑内障</vt:lpstr>
      <vt:lpstr>PowerPoint Presentation</vt:lpstr>
      <vt:lpstr>PowerPoint Presentation</vt:lpstr>
      <vt:lpstr>PowerPoint Presentation</vt:lpstr>
      <vt:lpstr>網膜神経節細胞数でみる緑内障</vt:lpstr>
      <vt:lpstr>PowerPoint Presentation</vt:lpstr>
      <vt:lpstr>対象</vt:lpstr>
      <vt:lpstr>対象</vt:lpstr>
      <vt:lpstr>方法</vt:lpstr>
      <vt:lpstr>PowerPoint Presentation</vt:lpstr>
      <vt:lpstr>サブ解析</vt:lpstr>
      <vt:lpstr>PowerPoint Presentation</vt:lpstr>
      <vt:lpstr>PowerPoint Presentation</vt:lpstr>
      <vt:lpstr>PowerPoint Presentation</vt:lpstr>
      <vt:lpstr>PowerPoint Presentation</vt:lpstr>
      <vt:lpstr>結果まとめ</vt:lpstr>
      <vt:lpstr>網膜神経節細胞数でみる緑内障</vt:lpstr>
      <vt:lpstr>wRGCの問題点</vt:lpstr>
      <vt:lpstr>wRGCの問題点</vt:lpstr>
      <vt:lpstr>HFAの視野測定プログラム</vt:lpstr>
      <vt:lpstr>GCL; ganglion cell layerの測定が可能</vt:lpstr>
      <vt:lpstr>緑内障</vt:lpstr>
      <vt:lpstr>本日のまとめ</vt:lpstr>
      <vt:lpstr>PowerPoint Presentation</vt:lpstr>
      <vt:lpstr>対象</vt:lpstr>
      <vt:lpstr>対象</vt:lpstr>
      <vt:lpstr>方法</vt:lpstr>
      <vt:lpstr>PowerPoint Presentation</vt:lpstr>
      <vt:lpstr>サブ解析</vt:lpstr>
      <vt:lpstr>PowerPoint Presentation</vt:lpstr>
      <vt:lpstr>PowerPoint Presentation</vt:lpstr>
      <vt:lpstr>PowerPoint Presentation</vt:lpstr>
      <vt:lpstr>PowerPoint Presentation</vt:lpstr>
      <vt:lpstr>結果まとめ</vt:lpstr>
      <vt:lpstr>網膜神経節細胞数でみる緑内障</vt:lpstr>
      <vt:lpstr>wRGCの問題点</vt:lpstr>
      <vt:lpstr>wRGCの問題点</vt:lpstr>
      <vt:lpstr>HFAの視野測定プログラム</vt:lpstr>
      <vt:lpstr>ハンフリー10-2とOCTから算出する網膜神経節細胞数</vt:lpstr>
      <vt:lpstr>対象</vt:lpstr>
      <vt:lpstr>視覚10度の神経線維走行と視神経乳頭の対応 </vt:lpstr>
      <vt:lpstr>RGC_HFA vs. RGC_OCT 360 or 180 degree</vt:lpstr>
      <vt:lpstr>Displaced test point*</vt:lpstr>
      <vt:lpstr>Displaced RGC_HFA vs. RGC_OCT 360 or 180 degree</vt:lpstr>
      <vt:lpstr>Normal subject</vt:lpstr>
      <vt:lpstr>Normal (n = 43 eyes)  360 vs 180 degree</vt:lpstr>
      <vt:lpstr>cpRNFLが問題では？</vt:lpstr>
      <vt:lpstr> Intra-retinal layer segmentation</vt:lpstr>
      <vt:lpstr>GCL; ganglion cell layerの測定が可能</vt:lpstr>
      <vt:lpstr>緑内障</vt:lpstr>
      <vt:lpstr>本日のまとめ</vt:lpstr>
      <vt:lpstr>OCTによる進行評価</vt:lpstr>
      <vt:lpstr>PowerPoint Presentation</vt:lpstr>
      <vt:lpstr>PowerPoint Presentation</vt:lpstr>
      <vt:lpstr>PowerPoint Presentation</vt:lpstr>
      <vt:lpstr>PowerPoint Presentation</vt:lpstr>
      <vt:lpstr>SAPは初期変化に弱い</vt:lpstr>
      <vt:lpstr>対数をはずすと…</vt:lpstr>
      <vt:lpstr>Combined structure and Function Index CSFI</vt:lpstr>
      <vt:lpstr>網膜神経節細胞（RGC）数</vt:lpstr>
      <vt:lpstr>PowerPoint Presentation</vt:lpstr>
      <vt:lpstr>CSFIの緑内障診断力は良好</vt:lpstr>
      <vt:lpstr>RNFLよりも全病期をうまく表現</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CSFI、網膜神経節細胞数でみる緑内障 </dc:title>
  <cp:lastModifiedBy>小川俊平</cp:lastModifiedBy>
  <cp:revision>31</cp:revision>
  <dcterms:modified xsi:type="dcterms:W3CDTF">2018-08-28T00:48:42Z</dcterms:modified>
</cp:coreProperties>
</file>